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Lst>
  <p:sldSz cx="9144000" cy="5143500" type="screen16x9"/>
  <p:notesSz cx="6858000" cy="9144000"/>
  <p:embeddedFontLst>
    <p:embeddedFont>
      <p:font typeface="Calibri" panose="020F0502020204030204" pitchFamily="34" charset="0"/>
      <p:regular r:id="rId44"/>
      <p:bold r:id="rId45"/>
      <p:italic r:id="rId46"/>
      <p:boldItalic r:id="rId47"/>
    </p:embeddedFont>
    <p:embeddedFont>
      <p:font typeface="Helvetica Neue" panose="020B0604020202020204" charset="0"/>
      <p:regular r:id="rId48"/>
      <p:bold r:id="rId49"/>
      <p:italic r:id="rId50"/>
      <p:boldItalic r:id="rId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2" roundtripDataSignature="AMtx7mgo9wnES6+nmp0ONEm/LMxkv2NJN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8" d="100"/>
          <a:sy n="138" d="100"/>
        </p:scale>
        <p:origin x="654"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fntdata"/><Relationship Id="rId52"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8" name="Google Shape;168;p1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9" name="Google Shape;179;p1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2" name="Google Shape;192;p1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4" name="Google Shape;204;p1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1" name="Google Shape;211;p1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2" name="Google Shape;222;p1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1" name="Google Shape;231;p1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0" name="Google Shape;240;p1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2" name="Google Shape;252;p1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9" name="Google Shape;89;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2" name="Google Shape;262;p2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9" name="Google Shape;269;p2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8" name="Google Shape;278;p2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8" name="Google Shape;288;p2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6" name="Google Shape;296;p2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3" name="Google Shape;303;p2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4" name="Google Shape;314;p2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5" name="Google Shape;325;p2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2" name="Google Shape;332;p2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2" name="Google Shape;342;p2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 name="Google Shape;96;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9" name="Google Shape;349;p3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8" name="Google Shape;358;p3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5" name="Google Shape;365;p3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2" name="Google Shape;372;p3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27ec4b1bc52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8" name="Google Shape;378;g27ec4b1bc52_1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7" name="Google Shape;397;p3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27ec4b1bc52_1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6" name="Google Shape;406;g27ec4b1bc52_1_3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p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4" name="Google Shape;414;p3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1" name="Google Shape;421;p3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7" name="Google Shape;427;p3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3" name="Google Shape;103;p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2805e8e9fd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5" name="Google Shape;435;g2805e8e9fd1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2" name="Google Shape;442;p3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0" name="Google Shape;110;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 name="Google Shape;117;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 name="Google Shape;128;p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7" name="Google Shape;137;p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8" name="Google Shape;148;p1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e de titre" type="title">
  <p:cSld name="TITLE">
    <p:spTree>
      <p:nvGrpSpPr>
        <p:cNvPr id="1" name="Shape 11"/>
        <p:cNvGrpSpPr/>
        <p:nvPr/>
      </p:nvGrpSpPr>
      <p:grpSpPr>
        <a:xfrm>
          <a:off x="0" y="0"/>
          <a:ext cx="0" cy="0"/>
          <a:chOff x="0" y="0"/>
          <a:chExt cx="0" cy="0"/>
        </a:xfrm>
      </p:grpSpPr>
      <p:sp>
        <p:nvSpPr>
          <p:cNvPr id="12" name="Google Shape;12;p41"/>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41"/>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14" name="Google Shape;14;p4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41"/>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4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re et texte vertical" type="vertTx">
  <p:cSld name="VERTICAL_TEXT">
    <p:spTree>
      <p:nvGrpSpPr>
        <p:cNvPr id="1" name="Shape 68"/>
        <p:cNvGrpSpPr/>
        <p:nvPr/>
      </p:nvGrpSpPr>
      <p:grpSpPr>
        <a:xfrm>
          <a:off x="0" y="0"/>
          <a:ext cx="0" cy="0"/>
          <a:chOff x="0" y="0"/>
          <a:chExt cx="0" cy="0"/>
        </a:xfrm>
      </p:grpSpPr>
      <p:sp>
        <p:nvSpPr>
          <p:cNvPr id="69" name="Google Shape;69;p50"/>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50"/>
          <p:cNvSpPr txBox="1">
            <a:spLocks noGrp="1"/>
          </p:cNvSpPr>
          <p:nvPr>
            <p:ph type="body" idx="1"/>
          </p:nvPr>
        </p:nvSpPr>
        <p:spPr>
          <a:xfrm rot="5400000">
            <a:off x="2940248" y="-942379"/>
            <a:ext cx="3263504"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1" name="Google Shape;71;p5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5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5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re vertical et texte" type="vertTitleAndTx">
  <p:cSld name="VERTICAL_TITLE_AND_VERTICAL_TEXT">
    <p:spTree>
      <p:nvGrpSpPr>
        <p:cNvPr id="1" name="Shape 74"/>
        <p:cNvGrpSpPr/>
        <p:nvPr/>
      </p:nvGrpSpPr>
      <p:grpSpPr>
        <a:xfrm>
          <a:off x="0" y="0"/>
          <a:ext cx="0" cy="0"/>
          <a:chOff x="0" y="0"/>
          <a:chExt cx="0" cy="0"/>
        </a:xfrm>
      </p:grpSpPr>
      <p:sp>
        <p:nvSpPr>
          <p:cNvPr id="75" name="Google Shape;75;p51"/>
          <p:cNvSpPr txBox="1">
            <a:spLocks noGrp="1"/>
          </p:cNvSpPr>
          <p:nvPr>
            <p:ph type="title"/>
          </p:nvPr>
        </p:nvSpPr>
        <p:spPr>
          <a:xfrm rot="5400000">
            <a:off x="5350073" y="1467446"/>
            <a:ext cx="4358879"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51"/>
          <p:cNvSpPr txBox="1">
            <a:spLocks noGrp="1"/>
          </p:cNvSpPr>
          <p:nvPr>
            <p:ph type="body" idx="1"/>
          </p:nvPr>
        </p:nvSpPr>
        <p:spPr>
          <a:xfrm rot="5400000">
            <a:off x="1349573" y="-447079"/>
            <a:ext cx="4358879"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7" name="Google Shape;77;p5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51"/>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5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re et contenu" type="obj">
  <p:cSld name="OBJECT">
    <p:spTree>
      <p:nvGrpSpPr>
        <p:cNvPr id="1" name="Shape 17"/>
        <p:cNvGrpSpPr/>
        <p:nvPr/>
      </p:nvGrpSpPr>
      <p:grpSpPr>
        <a:xfrm>
          <a:off x="0" y="0"/>
          <a:ext cx="0" cy="0"/>
          <a:chOff x="0" y="0"/>
          <a:chExt cx="0" cy="0"/>
        </a:xfrm>
      </p:grpSpPr>
      <p:sp>
        <p:nvSpPr>
          <p:cNvPr id="18" name="Google Shape;18;p42"/>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42"/>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0" name="Google Shape;20;p4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42"/>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4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re de section" type="secHead">
  <p:cSld name="SECTION_HEADER">
    <p:spTree>
      <p:nvGrpSpPr>
        <p:cNvPr id="1" name="Shape 23"/>
        <p:cNvGrpSpPr/>
        <p:nvPr/>
      </p:nvGrpSpPr>
      <p:grpSpPr>
        <a:xfrm>
          <a:off x="0" y="0"/>
          <a:ext cx="0" cy="0"/>
          <a:chOff x="0" y="0"/>
          <a:chExt cx="0" cy="0"/>
        </a:xfrm>
      </p:grpSpPr>
      <p:sp>
        <p:nvSpPr>
          <p:cNvPr id="24" name="Google Shape;24;p43"/>
          <p:cNvSpPr txBox="1">
            <a:spLocks noGrp="1"/>
          </p:cNvSpPr>
          <p:nvPr>
            <p:ph type="title"/>
          </p:nvPr>
        </p:nvSpPr>
        <p:spPr>
          <a:xfrm>
            <a:off x="623888" y="1282304"/>
            <a:ext cx="7886700" cy="213955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43"/>
          <p:cNvSpPr txBox="1">
            <a:spLocks noGrp="1"/>
          </p:cNvSpPr>
          <p:nvPr>
            <p:ph type="body" idx="1"/>
          </p:nvPr>
        </p:nvSpPr>
        <p:spPr>
          <a:xfrm>
            <a:off x="623888" y="3442098"/>
            <a:ext cx="7886700" cy="112514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888888"/>
              </a:buClr>
              <a:buSzPts val="1800"/>
              <a:buNone/>
              <a:defRPr sz="1800">
                <a:solidFill>
                  <a:srgbClr val="888888"/>
                </a:solidFill>
              </a:defRPr>
            </a:lvl1pPr>
            <a:lvl2pPr marL="914400" lvl="1" indent="-228600" algn="l">
              <a:lnSpc>
                <a:spcPct val="90000"/>
              </a:lnSpc>
              <a:spcBef>
                <a:spcPts val="375"/>
              </a:spcBef>
              <a:spcAft>
                <a:spcPts val="0"/>
              </a:spcAft>
              <a:buClr>
                <a:srgbClr val="888888"/>
              </a:buClr>
              <a:buSzPts val="1500"/>
              <a:buNone/>
              <a:defRPr sz="1500">
                <a:solidFill>
                  <a:srgbClr val="888888"/>
                </a:solidFill>
              </a:defRPr>
            </a:lvl2pPr>
            <a:lvl3pPr marL="1371600" lvl="2" indent="-228600" algn="l">
              <a:lnSpc>
                <a:spcPct val="90000"/>
              </a:lnSpc>
              <a:spcBef>
                <a:spcPts val="375"/>
              </a:spcBef>
              <a:spcAft>
                <a:spcPts val="0"/>
              </a:spcAft>
              <a:buClr>
                <a:srgbClr val="888888"/>
              </a:buClr>
              <a:buSzPts val="1350"/>
              <a:buNone/>
              <a:defRPr sz="1350">
                <a:solidFill>
                  <a:srgbClr val="888888"/>
                </a:solidFill>
              </a:defRPr>
            </a:lvl3pPr>
            <a:lvl4pPr marL="1828800" lvl="3" indent="-228600" algn="l">
              <a:lnSpc>
                <a:spcPct val="90000"/>
              </a:lnSpc>
              <a:spcBef>
                <a:spcPts val="375"/>
              </a:spcBef>
              <a:spcAft>
                <a:spcPts val="0"/>
              </a:spcAft>
              <a:buClr>
                <a:srgbClr val="888888"/>
              </a:buClr>
              <a:buSzPts val="1200"/>
              <a:buNone/>
              <a:defRPr sz="1200">
                <a:solidFill>
                  <a:srgbClr val="888888"/>
                </a:solidFill>
              </a:defRPr>
            </a:lvl4pPr>
            <a:lvl5pPr marL="2286000" lvl="4" indent="-228600" algn="l">
              <a:lnSpc>
                <a:spcPct val="90000"/>
              </a:lnSpc>
              <a:spcBef>
                <a:spcPts val="375"/>
              </a:spcBef>
              <a:spcAft>
                <a:spcPts val="0"/>
              </a:spcAft>
              <a:buClr>
                <a:srgbClr val="888888"/>
              </a:buClr>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26" name="Google Shape;26;p4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4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4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eux contenus" type="twoObj">
  <p:cSld name="TWO_OBJECTS">
    <p:spTree>
      <p:nvGrpSpPr>
        <p:cNvPr id="1" name="Shape 29"/>
        <p:cNvGrpSpPr/>
        <p:nvPr/>
      </p:nvGrpSpPr>
      <p:grpSpPr>
        <a:xfrm>
          <a:off x="0" y="0"/>
          <a:ext cx="0" cy="0"/>
          <a:chOff x="0" y="0"/>
          <a:chExt cx="0" cy="0"/>
        </a:xfrm>
      </p:grpSpPr>
      <p:sp>
        <p:nvSpPr>
          <p:cNvPr id="30" name="Google Shape;30;p44"/>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44"/>
          <p:cNvSpPr txBox="1">
            <a:spLocks noGrp="1"/>
          </p:cNvSpPr>
          <p:nvPr>
            <p:ph type="body" idx="1"/>
          </p:nvPr>
        </p:nvSpPr>
        <p:spPr>
          <a:xfrm>
            <a:off x="628650" y="1369219"/>
            <a:ext cx="38862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2" name="Google Shape;32;p44"/>
          <p:cNvSpPr txBox="1">
            <a:spLocks noGrp="1"/>
          </p:cNvSpPr>
          <p:nvPr>
            <p:ph type="body" idx="2"/>
          </p:nvPr>
        </p:nvSpPr>
        <p:spPr>
          <a:xfrm>
            <a:off x="4629150" y="1369219"/>
            <a:ext cx="38862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3" name="Google Shape;33;p4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4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4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aison" type="twoTxTwoObj">
  <p:cSld name="TWO_OBJECTS_WITH_TEXT">
    <p:spTree>
      <p:nvGrpSpPr>
        <p:cNvPr id="1" name="Shape 36"/>
        <p:cNvGrpSpPr/>
        <p:nvPr/>
      </p:nvGrpSpPr>
      <p:grpSpPr>
        <a:xfrm>
          <a:off x="0" y="0"/>
          <a:ext cx="0" cy="0"/>
          <a:chOff x="0" y="0"/>
          <a:chExt cx="0" cy="0"/>
        </a:xfrm>
      </p:grpSpPr>
      <p:sp>
        <p:nvSpPr>
          <p:cNvPr id="37" name="Google Shape;37;p45"/>
          <p:cNvSpPr txBox="1">
            <a:spLocks noGrp="1"/>
          </p:cNvSpPr>
          <p:nvPr>
            <p:ph type="title"/>
          </p:nvPr>
        </p:nvSpPr>
        <p:spPr>
          <a:xfrm>
            <a:off x="629841"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45"/>
          <p:cNvSpPr txBox="1">
            <a:spLocks noGrp="1"/>
          </p:cNvSpPr>
          <p:nvPr>
            <p:ph type="body" idx="1"/>
          </p:nvPr>
        </p:nvSpPr>
        <p:spPr>
          <a:xfrm>
            <a:off x="629842" y="1260872"/>
            <a:ext cx="3868340" cy="61793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39" name="Google Shape;39;p45"/>
          <p:cNvSpPr txBox="1">
            <a:spLocks noGrp="1"/>
          </p:cNvSpPr>
          <p:nvPr>
            <p:ph type="body" idx="2"/>
          </p:nvPr>
        </p:nvSpPr>
        <p:spPr>
          <a:xfrm>
            <a:off x="629842" y="1878806"/>
            <a:ext cx="3868340" cy="27634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0" name="Google Shape;40;p45"/>
          <p:cNvSpPr txBox="1">
            <a:spLocks noGrp="1"/>
          </p:cNvSpPr>
          <p:nvPr>
            <p:ph type="body" idx="3"/>
          </p:nvPr>
        </p:nvSpPr>
        <p:spPr>
          <a:xfrm>
            <a:off x="4629150" y="1260872"/>
            <a:ext cx="3887391" cy="61793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41" name="Google Shape;41;p45"/>
          <p:cNvSpPr txBox="1">
            <a:spLocks noGrp="1"/>
          </p:cNvSpPr>
          <p:nvPr>
            <p:ph type="body" idx="4"/>
          </p:nvPr>
        </p:nvSpPr>
        <p:spPr>
          <a:xfrm>
            <a:off x="4629150" y="1878806"/>
            <a:ext cx="3887391" cy="27634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2" name="Google Shape;42;p4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4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4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re seul" type="titleOnly">
  <p:cSld name="TITLE_ONLY">
    <p:spTree>
      <p:nvGrpSpPr>
        <p:cNvPr id="1" name="Shape 45"/>
        <p:cNvGrpSpPr/>
        <p:nvPr/>
      </p:nvGrpSpPr>
      <p:grpSpPr>
        <a:xfrm>
          <a:off x="0" y="0"/>
          <a:ext cx="0" cy="0"/>
          <a:chOff x="0" y="0"/>
          <a:chExt cx="0" cy="0"/>
        </a:xfrm>
      </p:grpSpPr>
      <p:sp>
        <p:nvSpPr>
          <p:cNvPr id="46" name="Google Shape;46;p46"/>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4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4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4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ide" type="blank">
  <p:cSld name="BLANK">
    <p:spTree>
      <p:nvGrpSpPr>
        <p:cNvPr id="1" name="Shape 50"/>
        <p:cNvGrpSpPr/>
        <p:nvPr/>
      </p:nvGrpSpPr>
      <p:grpSpPr>
        <a:xfrm>
          <a:off x="0" y="0"/>
          <a:ext cx="0" cy="0"/>
          <a:chOff x="0" y="0"/>
          <a:chExt cx="0" cy="0"/>
        </a:xfrm>
      </p:grpSpPr>
      <p:sp>
        <p:nvSpPr>
          <p:cNvPr id="51" name="Google Shape;51;p4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4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4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u avec légende" type="objTx">
  <p:cSld name="OBJECT_WITH_CAPTION_TEXT">
    <p:spTree>
      <p:nvGrpSpPr>
        <p:cNvPr id="1" name="Shape 54"/>
        <p:cNvGrpSpPr/>
        <p:nvPr/>
      </p:nvGrpSpPr>
      <p:grpSpPr>
        <a:xfrm>
          <a:off x="0" y="0"/>
          <a:ext cx="0" cy="0"/>
          <a:chOff x="0" y="0"/>
          <a:chExt cx="0" cy="0"/>
        </a:xfrm>
      </p:grpSpPr>
      <p:sp>
        <p:nvSpPr>
          <p:cNvPr id="55" name="Google Shape;55;p48"/>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48"/>
          <p:cNvSpPr txBox="1">
            <a:spLocks noGrp="1"/>
          </p:cNvSpPr>
          <p:nvPr>
            <p:ph type="body" idx="1"/>
          </p:nvPr>
        </p:nvSpPr>
        <p:spPr>
          <a:xfrm>
            <a:off x="3887391" y="740569"/>
            <a:ext cx="4629150" cy="3655219"/>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750"/>
              </a:spcBef>
              <a:spcAft>
                <a:spcPts val="0"/>
              </a:spcAft>
              <a:buClr>
                <a:schemeClr val="dk1"/>
              </a:buClr>
              <a:buSzPts val="2400"/>
              <a:buChar char="•"/>
              <a:defRPr sz="2400"/>
            </a:lvl1pPr>
            <a:lvl2pPr marL="914400" lvl="1" indent="-361950" algn="l">
              <a:lnSpc>
                <a:spcPct val="90000"/>
              </a:lnSpc>
              <a:spcBef>
                <a:spcPts val="375"/>
              </a:spcBef>
              <a:spcAft>
                <a:spcPts val="0"/>
              </a:spcAft>
              <a:buClr>
                <a:schemeClr val="dk1"/>
              </a:buClr>
              <a:buSzPts val="2100"/>
              <a:buChar char="•"/>
              <a:defRPr sz="2100"/>
            </a:lvl2pPr>
            <a:lvl3pPr marL="1371600" lvl="2" indent="-342900" algn="l">
              <a:lnSpc>
                <a:spcPct val="90000"/>
              </a:lnSpc>
              <a:spcBef>
                <a:spcPts val="375"/>
              </a:spcBef>
              <a:spcAft>
                <a:spcPts val="0"/>
              </a:spcAft>
              <a:buClr>
                <a:schemeClr val="dk1"/>
              </a:buClr>
              <a:buSzPts val="1800"/>
              <a:buChar char="•"/>
              <a:defRPr sz="1800"/>
            </a:lvl3pPr>
            <a:lvl4pPr marL="1828800" lvl="3" indent="-323850" algn="l">
              <a:lnSpc>
                <a:spcPct val="90000"/>
              </a:lnSpc>
              <a:spcBef>
                <a:spcPts val="375"/>
              </a:spcBef>
              <a:spcAft>
                <a:spcPts val="0"/>
              </a:spcAft>
              <a:buClr>
                <a:schemeClr val="dk1"/>
              </a:buClr>
              <a:buSzPts val="1500"/>
              <a:buChar char="•"/>
              <a:defRPr sz="1500"/>
            </a:lvl4pPr>
            <a:lvl5pPr marL="2286000" lvl="4" indent="-323850" algn="l">
              <a:lnSpc>
                <a:spcPct val="90000"/>
              </a:lnSpc>
              <a:spcBef>
                <a:spcPts val="375"/>
              </a:spcBef>
              <a:spcAft>
                <a:spcPts val="0"/>
              </a:spcAft>
              <a:buClr>
                <a:schemeClr val="dk1"/>
              </a:buClr>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57" name="Google Shape;57;p48"/>
          <p:cNvSpPr txBox="1">
            <a:spLocks noGrp="1"/>
          </p:cNvSpPr>
          <p:nvPr>
            <p:ph type="body" idx="2"/>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58" name="Google Shape;58;p4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48"/>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4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age avec légende" type="picTx">
  <p:cSld name="PICTURE_WITH_CAPTION_TEXT">
    <p:spTree>
      <p:nvGrpSpPr>
        <p:cNvPr id="1" name="Shape 61"/>
        <p:cNvGrpSpPr/>
        <p:nvPr/>
      </p:nvGrpSpPr>
      <p:grpSpPr>
        <a:xfrm>
          <a:off x="0" y="0"/>
          <a:ext cx="0" cy="0"/>
          <a:chOff x="0" y="0"/>
          <a:chExt cx="0" cy="0"/>
        </a:xfrm>
      </p:grpSpPr>
      <p:sp>
        <p:nvSpPr>
          <p:cNvPr id="62" name="Google Shape;62;p49"/>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49"/>
          <p:cNvSpPr>
            <a:spLocks noGrp="1"/>
          </p:cNvSpPr>
          <p:nvPr>
            <p:ph type="pic" idx="2"/>
          </p:nvPr>
        </p:nvSpPr>
        <p:spPr>
          <a:xfrm>
            <a:off x="3887391" y="740569"/>
            <a:ext cx="4629150" cy="3655219"/>
          </a:xfrm>
          <a:prstGeom prst="rect">
            <a:avLst/>
          </a:prstGeom>
          <a:noFill/>
          <a:ln>
            <a:noFill/>
          </a:ln>
        </p:spPr>
      </p:sp>
      <p:sp>
        <p:nvSpPr>
          <p:cNvPr id="64" name="Google Shape;64;p49"/>
          <p:cNvSpPr txBox="1">
            <a:spLocks noGrp="1"/>
          </p:cNvSpPr>
          <p:nvPr>
            <p:ph type="body" idx="1"/>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65" name="Google Shape;65;p4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49"/>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4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40"/>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40"/>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8" name="Google Shape;8;p4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4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4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6.png"/><Relationship Id="rId4" Type="http://schemas.openxmlformats.org/officeDocument/2006/relationships/image" Target="../media/image15.jpg"/></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9.png"/><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21.jpg"/></Relationships>
</file>

<file path=ppt/slides/_rels/slide1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26.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28.jpg"/></Relationships>
</file>

<file path=ppt/slides/_rels/slide2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29.jpg"/></Relationships>
</file>

<file path=ppt/slides/_rels/slide2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jpg"/></Relationships>
</file>

<file path=ppt/slides/_rels/slide2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33.jpg"/></Relationships>
</file>

<file path=ppt/slides/_rels/slide2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28.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39.jp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36.jpg"/></Relationships>
</file>

<file path=ppt/slides/_rels/slide2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5.jpg"/></Relationships>
</file>

<file path=ppt/slides/_rels/slide3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50.jpg"/><Relationship Id="rId13" Type="http://schemas.openxmlformats.org/officeDocument/2006/relationships/image" Target="../media/image55.png"/><Relationship Id="rId3" Type="http://schemas.openxmlformats.org/officeDocument/2006/relationships/image" Target="../media/image5.jpg"/><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5" Type="http://schemas.openxmlformats.org/officeDocument/2006/relationships/image" Target="../media/image5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 Id="rId14" Type="http://schemas.openxmlformats.org/officeDocument/2006/relationships/image" Target="../media/image56.jpg"/></Relationships>
</file>

<file path=ppt/slides/_rels/slide3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60.jpg"/></Relationships>
</file>

<file path=ppt/slides/_rels/slide3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61.jpg"/></Relationships>
</file>

<file path=ppt/slides/_rels/slide3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62.jp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4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41.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3"/>
        <p:cNvGrpSpPr/>
        <p:nvPr/>
      </p:nvGrpSpPr>
      <p:grpSpPr>
        <a:xfrm>
          <a:off x="0" y="0"/>
          <a:ext cx="0" cy="0"/>
          <a:chOff x="0" y="0"/>
          <a:chExt cx="0" cy="0"/>
        </a:xfrm>
      </p:grpSpPr>
      <p:sp>
        <p:nvSpPr>
          <p:cNvPr id="84" name="Google Shape;84;p1"/>
          <p:cNvSpPr txBox="1"/>
          <p:nvPr/>
        </p:nvSpPr>
        <p:spPr>
          <a:xfrm>
            <a:off x="766281" y="2513422"/>
            <a:ext cx="6530019" cy="20390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500" b="1" i="0" u="none" strike="noStrike" cap="none">
                <a:solidFill>
                  <a:schemeClr val="lt1"/>
                </a:solidFill>
                <a:latin typeface="Arial"/>
                <a:ea typeface="Arial"/>
                <a:cs typeface="Arial"/>
                <a:sym typeface="Arial"/>
              </a:rPr>
              <a:t>Assessment Report on Invasive</a:t>
            </a:r>
            <a:endParaRPr/>
          </a:p>
          <a:p>
            <a:pPr marL="0" marR="0" lvl="0" indent="0" algn="l" rtl="0">
              <a:spcBef>
                <a:spcPts val="0"/>
              </a:spcBef>
              <a:spcAft>
                <a:spcPts val="0"/>
              </a:spcAft>
              <a:buNone/>
            </a:pPr>
            <a:r>
              <a:rPr lang="en-US" sz="2500" b="1">
                <a:solidFill>
                  <a:schemeClr val="lt1"/>
                </a:solidFill>
                <a:latin typeface="Arial"/>
                <a:ea typeface="Arial"/>
                <a:cs typeface="Arial"/>
                <a:sym typeface="Arial"/>
              </a:rPr>
              <a:t>Alien Species and their Control</a:t>
            </a:r>
            <a:endParaRPr/>
          </a:p>
          <a:p>
            <a:pPr marL="0" marR="0" lvl="0" indent="0" algn="l" rtl="0">
              <a:spcBef>
                <a:spcPts val="0"/>
              </a:spcBef>
              <a:spcAft>
                <a:spcPts val="0"/>
              </a:spcAft>
              <a:buNone/>
            </a:pPr>
            <a:endParaRPr sz="1600" b="1">
              <a:solidFill>
                <a:schemeClr val="lt1"/>
              </a:solidFill>
              <a:latin typeface="Arial"/>
              <a:ea typeface="Arial"/>
              <a:cs typeface="Arial"/>
              <a:sym typeface="Arial"/>
            </a:endParaRPr>
          </a:p>
          <a:p>
            <a:pPr marL="0" marR="0" lvl="0" indent="0" algn="l" rtl="0">
              <a:spcBef>
                <a:spcPts val="0"/>
              </a:spcBef>
              <a:spcAft>
                <a:spcPts val="0"/>
              </a:spcAft>
              <a:buNone/>
            </a:pPr>
            <a:r>
              <a:rPr lang="en-US" sz="1400" b="1">
                <a:solidFill>
                  <a:schemeClr val="lt1"/>
                </a:solidFill>
                <a:latin typeface="Arial"/>
                <a:ea typeface="Arial"/>
                <a:cs typeface="Arial"/>
                <a:sym typeface="Arial"/>
              </a:rPr>
              <a:t>www.ipbes.net </a:t>
            </a:r>
            <a:endParaRPr/>
          </a:p>
          <a:p>
            <a:pPr marL="0" marR="0" lvl="0" indent="0" algn="l" rtl="0">
              <a:spcBef>
                <a:spcPts val="300"/>
              </a:spcBef>
              <a:spcAft>
                <a:spcPts val="0"/>
              </a:spcAft>
              <a:buNone/>
            </a:pPr>
            <a:r>
              <a:rPr lang="en-US" sz="1100">
                <a:solidFill>
                  <a:schemeClr val="lt1"/>
                </a:solidFill>
                <a:latin typeface="Arial"/>
                <a:ea typeface="Arial"/>
                <a:cs typeface="Arial"/>
                <a:sym typeface="Arial"/>
              </a:rPr>
              <a:t>The Intergovernmental Science-Policy Platform</a:t>
            </a:r>
            <a:br>
              <a:rPr lang="en-US" sz="1100">
                <a:solidFill>
                  <a:schemeClr val="lt1"/>
                </a:solidFill>
                <a:latin typeface="Arial"/>
                <a:ea typeface="Arial"/>
                <a:cs typeface="Arial"/>
                <a:sym typeface="Arial"/>
              </a:rPr>
            </a:br>
            <a:r>
              <a:rPr lang="en-US" sz="1100">
                <a:solidFill>
                  <a:schemeClr val="lt1"/>
                </a:solidFill>
                <a:latin typeface="Arial"/>
                <a:ea typeface="Arial"/>
                <a:cs typeface="Arial"/>
                <a:sym typeface="Arial"/>
              </a:rPr>
              <a:t>on Biodiversity &amp; Ecosystem Services</a:t>
            </a:r>
            <a:endParaRPr/>
          </a:p>
          <a:p>
            <a:pPr marL="0" marR="0" lvl="0" indent="0" algn="l" rtl="0">
              <a:spcBef>
                <a:spcPts val="600"/>
              </a:spcBef>
              <a:spcAft>
                <a:spcPts val="0"/>
              </a:spcAft>
              <a:buNone/>
            </a:pPr>
            <a:endParaRPr sz="1800" b="1">
              <a:solidFill>
                <a:schemeClr val="lt1"/>
              </a:solidFill>
              <a:latin typeface="Arial"/>
              <a:ea typeface="Arial"/>
              <a:cs typeface="Arial"/>
              <a:sym typeface="Arial"/>
            </a:endParaRPr>
          </a:p>
        </p:txBody>
      </p:sp>
      <p:pic>
        <p:nvPicPr>
          <p:cNvPr id="85" name="Google Shape;85;p1"/>
          <p:cNvPicPr preferRelativeResize="0"/>
          <p:nvPr/>
        </p:nvPicPr>
        <p:blipFill rotWithShape="1">
          <a:blip r:embed="rId4">
            <a:alphaModFix/>
          </a:blip>
          <a:srcRect/>
          <a:stretch/>
        </p:blipFill>
        <p:spPr>
          <a:xfrm>
            <a:off x="5636153" y="4553483"/>
            <a:ext cx="2921000" cy="520700"/>
          </a:xfrm>
          <a:prstGeom prst="rect">
            <a:avLst/>
          </a:prstGeom>
          <a:noFill/>
          <a:ln>
            <a:noFill/>
          </a:ln>
        </p:spPr>
      </p:pic>
      <p:sp>
        <p:nvSpPr>
          <p:cNvPr id="86" name="Google Shape;86;p1"/>
          <p:cNvSpPr txBox="1"/>
          <p:nvPr/>
        </p:nvSpPr>
        <p:spPr>
          <a:xfrm>
            <a:off x="766281" y="4621472"/>
            <a:ext cx="3805719"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C71617"/>
                </a:solidFill>
                <a:latin typeface="Arial"/>
                <a:ea typeface="Arial"/>
                <a:cs typeface="Arial"/>
                <a:sym typeface="Arial"/>
              </a:rPr>
              <a:t>#InvasiveAlienSpecies Assessment</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6"/>
        <p:cNvGrpSpPr/>
        <p:nvPr/>
      </p:nvGrpSpPr>
      <p:grpSpPr>
        <a:xfrm>
          <a:off x="0" y="0"/>
          <a:ext cx="0" cy="0"/>
          <a:chOff x="0" y="0"/>
          <a:chExt cx="0" cy="0"/>
        </a:xfrm>
      </p:grpSpPr>
      <p:pic>
        <p:nvPicPr>
          <p:cNvPr id="157" name="Google Shape;157;p9" descr="A green mountain with a tree on top&#10;&#10;Description automatically generated"/>
          <p:cNvPicPr preferRelativeResize="0"/>
          <p:nvPr/>
        </p:nvPicPr>
        <p:blipFill rotWithShape="1">
          <a:blip r:embed="rId4">
            <a:alphaModFix/>
          </a:blip>
          <a:srcRect/>
          <a:stretch/>
        </p:blipFill>
        <p:spPr>
          <a:xfrm>
            <a:off x="292573" y="1796585"/>
            <a:ext cx="2609088" cy="1956816"/>
          </a:xfrm>
          <a:prstGeom prst="rect">
            <a:avLst/>
          </a:prstGeom>
          <a:noFill/>
          <a:ln>
            <a:noFill/>
          </a:ln>
        </p:spPr>
      </p:pic>
      <p:sp>
        <p:nvSpPr>
          <p:cNvPr id="158" name="Google Shape;158;p9"/>
          <p:cNvSpPr txBox="1"/>
          <p:nvPr/>
        </p:nvSpPr>
        <p:spPr>
          <a:xfrm>
            <a:off x="298717" y="639337"/>
            <a:ext cx="8666607" cy="49463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C71617"/>
              </a:buClr>
              <a:buSzPts val="2500"/>
              <a:buFont typeface="Arial"/>
              <a:buNone/>
            </a:pPr>
            <a:r>
              <a:rPr lang="en-US" sz="2500" b="1" i="0">
                <a:solidFill>
                  <a:srgbClr val="C71617"/>
                </a:solidFill>
                <a:latin typeface="Arial"/>
                <a:ea typeface="Arial"/>
                <a:cs typeface="Arial"/>
                <a:sym typeface="Arial"/>
              </a:rPr>
              <a:t>What are </a:t>
            </a:r>
            <a:r>
              <a:rPr lang="en-US" sz="2500" b="1" i="0">
                <a:solidFill>
                  <a:srgbClr val="C71617"/>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the</a:t>
            </a:r>
            <a:r>
              <a:rPr lang="en-US" sz="2500" b="1" i="0">
                <a:solidFill>
                  <a:srgbClr val="C71617"/>
                </a:solidFill>
                <a:latin typeface="Arial"/>
                <a:ea typeface="Arial"/>
                <a:cs typeface="Arial"/>
                <a:sym typeface="Arial"/>
              </a:rPr>
              <a:t> mechanisms of impacts on nature?</a:t>
            </a:r>
            <a:endParaRPr/>
          </a:p>
        </p:txBody>
      </p:sp>
      <p:sp>
        <p:nvSpPr>
          <p:cNvPr id="159" name="Google Shape;159;p9"/>
          <p:cNvSpPr txBox="1"/>
          <p:nvPr/>
        </p:nvSpPr>
        <p:spPr>
          <a:xfrm>
            <a:off x="457200" y="4674485"/>
            <a:ext cx="3805719"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E4E7E0"/>
                </a:solidFill>
                <a:latin typeface="Arial"/>
                <a:ea typeface="Arial"/>
                <a:cs typeface="Arial"/>
                <a:sym typeface="Arial"/>
              </a:rPr>
              <a:t>#InvasiveAlienSpecies Assessment</a:t>
            </a:r>
            <a:endParaRPr/>
          </a:p>
        </p:txBody>
      </p:sp>
      <p:sp>
        <p:nvSpPr>
          <p:cNvPr id="160" name="Google Shape;160;p9"/>
          <p:cNvSpPr txBox="1"/>
          <p:nvPr/>
        </p:nvSpPr>
        <p:spPr>
          <a:xfrm>
            <a:off x="292573" y="2942819"/>
            <a:ext cx="2580196" cy="494631"/>
          </a:xfrm>
          <a:prstGeom prst="rect">
            <a:avLst/>
          </a:prstGeom>
          <a:noFill/>
          <a:ln>
            <a:noFill/>
          </a:ln>
        </p:spPr>
        <p:txBody>
          <a:bodyPr spcFirstLastPara="1" wrap="square" lIns="91425" tIns="45700" rIns="91425" bIns="45700" anchor="t" anchorCtr="0">
            <a:noAutofit/>
          </a:bodyPr>
          <a:lstStyle/>
          <a:p>
            <a:pPr marL="403225" marR="0" lvl="1" indent="0" algn="ctr" rtl="0">
              <a:spcBef>
                <a:spcPts val="0"/>
              </a:spcBef>
              <a:spcAft>
                <a:spcPts val="0"/>
              </a:spcAft>
              <a:buNone/>
            </a:pPr>
            <a:r>
              <a:rPr lang="en-US" sz="1600" b="1" i="0" u="none" strike="noStrike" cap="none">
                <a:solidFill>
                  <a:schemeClr val="lt1"/>
                </a:solidFill>
                <a:latin typeface="Arial"/>
                <a:ea typeface="Arial"/>
                <a:cs typeface="Arial"/>
                <a:sym typeface="Arial"/>
              </a:rPr>
              <a:t>Change ecosystems</a:t>
            </a:r>
            <a:endParaRPr/>
          </a:p>
          <a:p>
            <a:pPr marL="403225" marR="0" lvl="1" indent="0" algn="ctr" rtl="0">
              <a:spcBef>
                <a:spcPts val="0"/>
              </a:spcBef>
              <a:spcAft>
                <a:spcPts val="0"/>
              </a:spcAft>
              <a:buNone/>
            </a:pPr>
            <a:r>
              <a:rPr lang="en-US" sz="2400" b="1" i="0" u="none" strike="noStrike" cap="none">
                <a:solidFill>
                  <a:schemeClr val="lt1"/>
                </a:solidFill>
                <a:latin typeface="Arial"/>
                <a:ea typeface="Arial"/>
                <a:cs typeface="Arial"/>
                <a:sym typeface="Arial"/>
              </a:rPr>
              <a:t>27%</a:t>
            </a:r>
            <a:endParaRPr/>
          </a:p>
          <a:p>
            <a:pPr marL="403225" marR="0" lvl="1" indent="0" algn="l" rtl="0">
              <a:spcBef>
                <a:spcPts val="0"/>
              </a:spcBef>
              <a:spcAft>
                <a:spcPts val="0"/>
              </a:spcAft>
              <a:buNone/>
            </a:pPr>
            <a:endParaRPr sz="1600" b="1" i="0" u="none" strike="noStrike" cap="none">
              <a:solidFill>
                <a:schemeClr val="lt1"/>
              </a:solidFill>
              <a:latin typeface="Arial"/>
              <a:ea typeface="Arial"/>
              <a:cs typeface="Arial"/>
              <a:sym typeface="Arial"/>
            </a:endParaRPr>
          </a:p>
          <a:p>
            <a:pPr marL="403225" marR="0" lvl="1" indent="0" algn="l" rtl="0">
              <a:spcBef>
                <a:spcPts val="0"/>
              </a:spcBef>
              <a:spcAft>
                <a:spcPts val="0"/>
              </a:spcAft>
              <a:buNone/>
            </a:pPr>
            <a:endParaRPr sz="1600" b="1" i="0" u="none" strike="noStrike" cap="none">
              <a:solidFill>
                <a:schemeClr val="lt1"/>
              </a:solidFill>
              <a:latin typeface="Arial"/>
              <a:ea typeface="Arial"/>
              <a:cs typeface="Arial"/>
              <a:sym typeface="Arial"/>
            </a:endParaRPr>
          </a:p>
          <a:p>
            <a:pPr marL="688975" marR="0" lvl="1" indent="0" algn="l" rtl="0">
              <a:spcBef>
                <a:spcPts val="0"/>
              </a:spcBef>
              <a:spcAft>
                <a:spcPts val="0"/>
              </a:spcAft>
              <a:buNone/>
            </a:pPr>
            <a:endParaRPr sz="1600" b="1" i="0" u="none" strike="noStrike" cap="none">
              <a:solidFill>
                <a:schemeClr val="lt1"/>
              </a:solidFill>
              <a:latin typeface="Arial"/>
              <a:ea typeface="Arial"/>
              <a:cs typeface="Arial"/>
              <a:sym typeface="Arial"/>
            </a:endParaRPr>
          </a:p>
          <a:p>
            <a:pPr marL="0" marR="0" lvl="0" indent="0" algn="l" rtl="0">
              <a:spcBef>
                <a:spcPts val="0"/>
              </a:spcBef>
              <a:spcAft>
                <a:spcPts val="0"/>
              </a:spcAft>
              <a:buClr>
                <a:srgbClr val="888888"/>
              </a:buClr>
              <a:buSzPts val="1200"/>
              <a:buFont typeface="Noto Sans Symbols"/>
              <a:buNone/>
            </a:pPr>
            <a:endParaRPr sz="1200" b="1">
              <a:solidFill>
                <a:schemeClr val="lt1"/>
              </a:solidFill>
              <a:latin typeface="Arial"/>
              <a:ea typeface="Arial"/>
              <a:cs typeface="Arial"/>
              <a:sym typeface="Arial"/>
            </a:endParaRPr>
          </a:p>
          <a:p>
            <a:pPr marL="688975" marR="0" lvl="1" indent="0" algn="l" rtl="0">
              <a:spcBef>
                <a:spcPts val="0"/>
              </a:spcBef>
              <a:spcAft>
                <a:spcPts val="0"/>
              </a:spcAft>
              <a:buClr>
                <a:schemeClr val="dk1"/>
              </a:buClr>
              <a:buSzPts val="1600"/>
              <a:buFont typeface="Calibri"/>
              <a:buNone/>
            </a:pPr>
            <a:endParaRPr sz="1600" b="1" i="0" u="none" strike="noStrike" cap="none">
              <a:solidFill>
                <a:schemeClr val="lt1"/>
              </a:solidFill>
              <a:latin typeface="Arial"/>
              <a:ea typeface="Arial"/>
              <a:cs typeface="Arial"/>
              <a:sym typeface="Arial"/>
            </a:endParaRPr>
          </a:p>
          <a:p>
            <a:pPr marL="688975" marR="0" lvl="1" indent="0" algn="l" rtl="0">
              <a:spcBef>
                <a:spcPts val="0"/>
              </a:spcBef>
              <a:spcAft>
                <a:spcPts val="0"/>
              </a:spcAft>
              <a:buNone/>
            </a:pPr>
            <a:endParaRPr sz="1600" b="1" i="0" u="none" strike="noStrike" cap="none">
              <a:solidFill>
                <a:schemeClr val="lt1"/>
              </a:solidFill>
              <a:latin typeface="Arial"/>
              <a:ea typeface="Arial"/>
              <a:cs typeface="Arial"/>
              <a:sym typeface="Arial"/>
            </a:endParaRPr>
          </a:p>
          <a:p>
            <a:pPr marL="0" marR="0" lvl="0" indent="0" algn="l" rtl="0">
              <a:spcBef>
                <a:spcPts val="0"/>
              </a:spcBef>
              <a:spcAft>
                <a:spcPts val="0"/>
              </a:spcAft>
              <a:buClr>
                <a:srgbClr val="888888"/>
              </a:buClr>
              <a:buSzPts val="1200"/>
              <a:buFont typeface="Noto Sans Symbols"/>
              <a:buNone/>
            </a:pPr>
            <a:endParaRPr sz="1200" b="1">
              <a:solidFill>
                <a:schemeClr val="lt1"/>
              </a:solidFill>
              <a:latin typeface="Arial"/>
              <a:ea typeface="Arial"/>
              <a:cs typeface="Arial"/>
              <a:sym typeface="Arial"/>
            </a:endParaRPr>
          </a:p>
          <a:p>
            <a:pPr marL="0" marR="0" lvl="0" indent="0" algn="l" rtl="0">
              <a:spcBef>
                <a:spcPts val="0"/>
              </a:spcBef>
              <a:spcAft>
                <a:spcPts val="0"/>
              </a:spcAft>
              <a:buClr>
                <a:srgbClr val="888888"/>
              </a:buClr>
              <a:buSzPts val="1600"/>
              <a:buFont typeface="Noto Sans Symbols"/>
              <a:buNone/>
            </a:pPr>
            <a:endParaRPr sz="1600" b="1">
              <a:solidFill>
                <a:schemeClr val="lt1"/>
              </a:solidFill>
              <a:latin typeface="Arial"/>
              <a:ea typeface="Arial"/>
              <a:cs typeface="Arial"/>
              <a:sym typeface="Arial"/>
            </a:endParaRPr>
          </a:p>
          <a:p>
            <a:pPr marL="688975" marR="0" lvl="1" indent="0" algn="l" rtl="0">
              <a:spcBef>
                <a:spcPts val="0"/>
              </a:spcBef>
              <a:spcAft>
                <a:spcPts val="0"/>
              </a:spcAft>
              <a:buClr>
                <a:schemeClr val="dk1"/>
              </a:buClr>
              <a:buSzPts val="1600"/>
              <a:buFont typeface="Calibri"/>
              <a:buNone/>
            </a:pPr>
            <a:endParaRPr sz="1600" b="1" i="0" u="none" strike="noStrike" cap="none">
              <a:solidFill>
                <a:schemeClr val="lt1"/>
              </a:solidFill>
              <a:latin typeface="Arial"/>
              <a:ea typeface="Arial"/>
              <a:cs typeface="Arial"/>
              <a:sym typeface="Arial"/>
            </a:endParaRPr>
          </a:p>
          <a:p>
            <a:pPr marL="285750" marR="0" lvl="0" indent="-209550" algn="l" rtl="0">
              <a:spcBef>
                <a:spcPts val="0"/>
              </a:spcBef>
              <a:spcAft>
                <a:spcPts val="0"/>
              </a:spcAft>
              <a:buClr>
                <a:srgbClr val="888888"/>
              </a:buClr>
              <a:buSzPts val="1200"/>
              <a:buFont typeface="Calibri"/>
              <a:buNone/>
            </a:pPr>
            <a:endParaRPr sz="1200" b="1">
              <a:solidFill>
                <a:schemeClr val="lt1"/>
              </a:solidFill>
              <a:latin typeface="Arial"/>
              <a:ea typeface="Arial"/>
              <a:cs typeface="Arial"/>
              <a:sym typeface="Arial"/>
            </a:endParaRPr>
          </a:p>
          <a:p>
            <a:pPr marL="914400" marR="0" lvl="2" indent="0" algn="l" rtl="0">
              <a:spcBef>
                <a:spcPts val="0"/>
              </a:spcBef>
              <a:spcAft>
                <a:spcPts val="0"/>
              </a:spcAft>
              <a:buClr>
                <a:schemeClr val="dk1"/>
              </a:buClr>
              <a:buSzPts val="1800"/>
              <a:buFont typeface="Noto Sans Symbols"/>
              <a:buNone/>
            </a:pPr>
            <a:endParaRPr sz="1800" b="1" i="0" u="none" strike="noStrike" cap="none">
              <a:solidFill>
                <a:schemeClr val="lt1"/>
              </a:solidFill>
              <a:latin typeface="Arial"/>
              <a:ea typeface="Arial"/>
              <a:cs typeface="Arial"/>
              <a:sym typeface="Arial"/>
            </a:endParaRPr>
          </a:p>
        </p:txBody>
      </p:sp>
      <p:pic>
        <p:nvPicPr>
          <p:cNvPr id="161" name="Google Shape;161;p9" descr="A close up of a fish&#10;&#10;Description automatically generated"/>
          <p:cNvPicPr preferRelativeResize="0"/>
          <p:nvPr/>
        </p:nvPicPr>
        <p:blipFill rotWithShape="1">
          <a:blip r:embed="rId5">
            <a:alphaModFix/>
          </a:blip>
          <a:srcRect/>
          <a:stretch/>
        </p:blipFill>
        <p:spPr>
          <a:xfrm>
            <a:off x="3029370" y="1796585"/>
            <a:ext cx="2985670" cy="1958101"/>
          </a:xfrm>
          <a:prstGeom prst="rect">
            <a:avLst/>
          </a:prstGeom>
          <a:noFill/>
          <a:ln>
            <a:noFill/>
          </a:ln>
        </p:spPr>
      </p:pic>
      <p:pic>
        <p:nvPicPr>
          <p:cNvPr id="162" name="Google Shape;162;p9" descr="A ladybugs on a leaf&#10;&#10;Description automatically generated"/>
          <p:cNvPicPr preferRelativeResize="0"/>
          <p:nvPr/>
        </p:nvPicPr>
        <p:blipFill rotWithShape="1">
          <a:blip r:embed="rId6">
            <a:alphaModFix/>
          </a:blip>
          <a:srcRect/>
          <a:stretch/>
        </p:blipFill>
        <p:spPr>
          <a:xfrm>
            <a:off x="6077276" y="1796585"/>
            <a:ext cx="2982321" cy="1986272"/>
          </a:xfrm>
          <a:prstGeom prst="rect">
            <a:avLst/>
          </a:prstGeom>
          <a:noFill/>
          <a:ln>
            <a:noFill/>
          </a:ln>
        </p:spPr>
      </p:pic>
      <p:sp>
        <p:nvSpPr>
          <p:cNvPr id="163" name="Google Shape;163;p9"/>
          <p:cNvSpPr txBox="1"/>
          <p:nvPr/>
        </p:nvSpPr>
        <p:spPr>
          <a:xfrm>
            <a:off x="2872769" y="2927150"/>
            <a:ext cx="2948315" cy="494631"/>
          </a:xfrm>
          <a:prstGeom prst="rect">
            <a:avLst/>
          </a:prstGeom>
          <a:noFill/>
          <a:ln>
            <a:noFill/>
          </a:ln>
        </p:spPr>
        <p:txBody>
          <a:bodyPr spcFirstLastPara="1" wrap="square" lIns="91425" tIns="45700" rIns="91425" bIns="45700" anchor="t" anchorCtr="0">
            <a:noAutofit/>
          </a:bodyPr>
          <a:lstStyle/>
          <a:p>
            <a:pPr marL="403225" marR="0" lvl="1" indent="0" algn="ctr" rtl="0">
              <a:spcBef>
                <a:spcPts val="0"/>
              </a:spcBef>
              <a:spcAft>
                <a:spcPts val="0"/>
              </a:spcAft>
              <a:buNone/>
            </a:pPr>
            <a:r>
              <a:rPr lang="en-US" sz="1600" b="1" i="0" u="none" strike="noStrike" cap="none">
                <a:solidFill>
                  <a:schemeClr val="lt1"/>
                </a:solidFill>
                <a:latin typeface="Arial"/>
                <a:ea typeface="Arial"/>
                <a:cs typeface="Arial"/>
                <a:sym typeface="Arial"/>
              </a:rPr>
              <a:t>Predation and herbivory</a:t>
            </a:r>
            <a:endParaRPr/>
          </a:p>
          <a:p>
            <a:pPr marL="403225" marR="0" lvl="1" indent="0" algn="ctr" rtl="0">
              <a:spcBef>
                <a:spcPts val="0"/>
              </a:spcBef>
              <a:spcAft>
                <a:spcPts val="0"/>
              </a:spcAft>
              <a:buNone/>
            </a:pPr>
            <a:r>
              <a:rPr lang="en-US" sz="2400" b="1" i="0" u="none" strike="noStrike" cap="none">
                <a:solidFill>
                  <a:schemeClr val="lt1"/>
                </a:solidFill>
                <a:latin typeface="Arial"/>
                <a:ea typeface="Arial"/>
                <a:cs typeface="Arial"/>
                <a:sym typeface="Arial"/>
              </a:rPr>
              <a:t>18% and 12%</a:t>
            </a:r>
            <a:endParaRPr/>
          </a:p>
          <a:p>
            <a:pPr marL="403225" marR="0" lvl="1" indent="0" algn="ctr" rtl="0">
              <a:spcBef>
                <a:spcPts val="0"/>
              </a:spcBef>
              <a:spcAft>
                <a:spcPts val="0"/>
              </a:spcAft>
              <a:buNone/>
            </a:pPr>
            <a:endParaRPr sz="1600" b="1" i="0" u="none" strike="noStrike" cap="none">
              <a:solidFill>
                <a:schemeClr val="lt1"/>
              </a:solidFill>
              <a:latin typeface="Arial"/>
              <a:ea typeface="Arial"/>
              <a:cs typeface="Arial"/>
              <a:sym typeface="Arial"/>
            </a:endParaRPr>
          </a:p>
          <a:p>
            <a:pPr marL="403225" marR="0" lvl="1" indent="0" algn="ctr" rtl="0">
              <a:spcBef>
                <a:spcPts val="0"/>
              </a:spcBef>
              <a:spcAft>
                <a:spcPts val="0"/>
              </a:spcAft>
              <a:buNone/>
            </a:pPr>
            <a:endParaRPr sz="1600" b="1" i="0" u="none" strike="noStrike" cap="none">
              <a:solidFill>
                <a:schemeClr val="lt1"/>
              </a:solidFill>
              <a:latin typeface="Arial"/>
              <a:ea typeface="Arial"/>
              <a:cs typeface="Arial"/>
              <a:sym typeface="Arial"/>
            </a:endParaRPr>
          </a:p>
          <a:p>
            <a:pPr marL="688975" marR="0" lvl="1" indent="0" algn="ctr" rtl="0">
              <a:spcBef>
                <a:spcPts val="0"/>
              </a:spcBef>
              <a:spcAft>
                <a:spcPts val="0"/>
              </a:spcAft>
              <a:buNone/>
            </a:pPr>
            <a:endParaRPr sz="1600" b="1" i="0" u="none" strike="noStrike" cap="none">
              <a:solidFill>
                <a:schemeClr val="lt1"/>
              </a:solidFill>
              <a:latin typeface="Arial"/>
              <a:ea typeface="Arial"/>
              <a:cs typeface="Arial"/>
              <a:sym typeface="Arial"/>
            </a:endParaRPr>
          </a:p>
          <a:p>
            <a:pPr marL="0" marR="0" lvl="0" indent="0" algn="ctr" rtl="0">
              <a:spcBef>
                <a:spcPts val="0"/>
              </a:spcBef>
              <a:spcAft>
                <a:spcPts val="0"/>
              </a:spcAft>
              <a:buClr>
                <a:srgbClr val="888888"/>
              </a:buClr>
              <a:buSzPts val="1200"/>
              <a:buFont typeface="Noto Sans Symbols"/>
              <a:buNone/>
            </a:pPr>
            <a:endParaRPr sz="1200" b="1">
              <a:solidFill>
                <a:schemeClr val="lt1"/>
              </a:solidFill>
              <a:latin typeface="Arial"/>
              <a:ea typeface="Arial"/>
              <a:cs typeface="Arial"/>
              <a:sym typeface="Arial"/>
            </a:endParaRPr>
          </a:p>
          <a:p>
            <a:pPr marL="688975" marR="0" lvl="1" indent="0" algn="ctr" rtl="0">
              <a:spcBef>
                <a:spcPts val="0"/>
              </a:spcBef>
              <a:spcAft>
                <a:spcPts val="0"/>
              </a:spcAft>
              <a:buClr>
                <a:schemeClr val="dk1"/>
              </a:buClr>
              <a:buSzPts val="1600"/>
              <a:buFont typeface="Calibri"/>
              <a:buNone/>
            </a:pPr>
            <a:endParaRPr sz="1600" b="1" i="0" u="none" strike="noStrike" cap="none">
              <a:solidFill>
                <a:schemeClr val="lt1"/>
              </a:solidFill>
              <a:latin typeface="Arial"/>
              <a:ea typeface="Arial"/>
              <a:cs typeface="Arial"/>
              <a:sym typeface="Arial"/>
            </a:endParaRPr>
          </a:p>
          <a:p>
            <a:pPr marL="688975" marR="0" lvl="1" indent="0" algn="ctr" rtl="0">
              <a:spcBef>
                <a:spcPts val="0"/>
              </a:spcBef>
              <a:spcAft>
                <a:spcPts val="0"/>
              </a:spcAft>
              <a:buNone/>
            </a:pPr>
            <a:endParaRPr sz="1600" b="1" i="0" u="none" strike="noStrike" cap="none">
              <a:solidFill>
                <a:schemeClr val="lt1"/>
              </a:solidFill>
              <a:latin typeface="Arial"/>
              <a:ea typeface="Arial"/>
              <a:cs typeface="Arial"/>
              <a:sym typeface="Arial"/>
            </a:endParaRPr>
          </a:p>
          <a:p>
            <a:pPr marL="0" marR="0" lvl="0" indent="0" algn="ctr" rtl="0">
              <a:spcBef>
                <a:spcPts val="0"/>
              </a:spcBef>
              <a:spcAft>
                <a:spcPts val="0"/>
              </a:spcAft>
              <a:buClr>
                <a:srgbClr val="888888"/>
              </a:buClr>
              <a:buSzPts val="1200"/>
              <a:buFont typeface="Noto Sans Symbols"/>
              <a:buNone/>
            </a:pPr>
            <a:endParaRPr sz="1200" b="1">
              <a:solidFill>
                <a:schemeClr val="lt1"/>
              </a:solidFill>
              <a:latin typeface="Arial"/>
              <a:ea typeface="Arial"/>
              <a:cs typeface="Arial"/>
              <a:sym typeface="Arial"/>
            </a:endParaRPr>
          </a:p>
          <a:p>
            <a:pPr marL="0" marR="0" lvl="0" indent="0" algn="ctr" rtl="0">
              <a:spcBef>
                <a:spcPts val="0"/>
              </a:spcBef>
              <a:spcAft>
                <a:spcPts val="0"/>
              </a:spcAft>
              <a:buClr>
                <a:srgbClr val="888888"/>
              </a:buClr>
              <a:buSzPts val="1600"/>
              <a:buFont typeface="Noto Sans Symbols"/>
              <a:buNone/>
            </a:pPr>
            <a:endParaRPr sz="1600" b="1">
              <a:solidFill>
                <a:schemeClr val="lt1"/>
              </a:solidFill>
              <a:latin typeface="Arial"/>
              <a:ea typeface="Arial"/>
              <a:cs typeface="Arial"/>
              <a:sym typeface="Arial"/>
            </a:endParaRPr>
          </a:p>
          <a:p>
            <a:pPr marL="688975" marR="0" lvl="1" indent="0" algn="ctr" rtl="0">
              <a:spcBef>
                <a:spcPts val="0"/>
              </a:spcBef>
              <a:spcAft>
                <a:spcPts val="0"/>
              </a:spcAft>
              <a:buClr>
                <a:schemeClr val="dk1"/>
              </a:buClr>
              <a:buSzPts val="1600"/>
              <a:buFont typeface="Calibri"/>
              <a:buNone/>
            </a:pPr>
            <a:endParaRPr sz="1600" b="1" i="0" u="none" strike="noStrike" cap="none">
              <a:solidFill>
                <a:schemeClr val="lt1"/>
              </a:solidFill>
              <a:latin typeface="Arial"/>
              <a:ea typeface="Arial"/>
              <a:cs typeface="Arial"/>
              <a:sym typeface="Arial"/>
            </a:endParaRPr>
          </a:p>
          <a:p>
            <a:pPr marL="285750" marR="0" lvl="0" indent="-209550" algn="ctr" rtl="0">
              <a:spcBef>
                <a:spcPts val="0"/>
              </a:spcBef>
              <a:spcAft>
                <a:spcPts val="0"/>
              </a:spcAft>
              <a:buClr>
                <a:srgbClr val="888888"/>
              </a:buClr>
              <a:buSzPts val="1200"/>
              <a:buFont typeface="Calibri"/>
              <a:buNone/>
            </a:pPr>
            <a:endParaRPr sz="1200" b="1">
              <a:solidFill>
                <a:schemeClr val="lt1"/>
              </a:solidFill>
              <a:latin typeface="Arial"/>
              <a:ea typeface="Arial"/>
              <a:cs typeface="Arial"/>
              <a:sym typeface="Arial"/>
            </a:endParaRPr>
          </a:p>
          <a:p>
            <a:pPr marL="914400" marR="0" lvl="2" indent="0" algn="ctr" rtl="0">
              <a:spcBef>
                <a:spcPts val="0"/>
              </a:spcBef>
              <a:spcAft>
                <a:spcPts val="0"/>
              </a:spcAft>
              <a:buClr>
                <a:schemeClr val="dk1"/>
              </a:buClr>
              <a:buSzPts val="1800"/>
              <a:buFont typeface="Noto Sans Symbols"/>
              <a:buNone/>
            </a:pPr>
            <a:endParaRPr sz="1800" b="1" i="0" u="none" strike="noStrike" cap="none">
              <a:solidFill>
                <a:schemeClr val="lt1"/>
              </a:solidFill>
              <a:latin typeface="Arial"/>
              <a:ea typeface="Arial"/>
              <a:cs typeface="Arial"/>
              <a:sym typeface="Arial"/>
            </a:endParaRPr>
          </a:p>
        </p:txBody>
      </p:sp>
      <p:sp>
        <p:nvSpPr>
          <p:cNvPr id="164" name="Google Shape;164;p9"/>
          <p:cNvSpPr txBox="1"/>
          <p:nvPr/>
        </p:nvSpPr>
        <p:spPr>
          <a:xfrm>
            <a:off x="5670817" y="2927150"/>
            <a:ext cx="3473183" cy="494631"/>
          </a:xfrm>
          <a:prstGeom prst="rect">
            <a:avLst/>
          </a:prstGeom>
          <a:noFill/>
          <a:ln>
            <a:noFill/>
          </a:ln>
        </p:spPr>
        <p:txBody>
          <a:bodyPr spcFirstLastPara="1" wrap="square" lIns="91425" tIns="45700" rIns="91425" bIns="45700" anchor="t" anchorCtr="0">
            <a:noAutofit/>
          </a:bodyPr>
          <a:lstStyle/>
          <a:p>
            <a:pPr marL="403225" marR="0" lvl="1" indent="0" algn="l" rtl="0">
              <a:spcBef>
                <a:spcPts val="0"/>
              </a:spcBef>
              <a:spcAft>
                <a:spcPts val="0"/>
              </a:spcAft>
              <a:buNone/>
            </a:pPr>
            <a:r>
              <a:rPr lang="en-US" sz="1600" b="1" i="0" u="none" strike="noStrike" cap="none">
                <a:solidFill>
                  <a:schemeClr val="lt1"/>
                </a:solidFill>
                <a:latin typeface="Arial"/>
                <a:ea typeface="Arial"/>
                <a:cs typeface="Arial"/>
                <a:sym typeface="Arial"/>
              </a:rPr>
              <a:t>Compete with native species</a:t>
            </a:r>
            <a:endParaRPr/>
          </a:p>
          <a:p>
            <a:pPr marL="403225" marR="0" lvl="1" indent="0" algn="ctr" rtl="0">
              <a:spcBef>
                <a:spcPts val="0"/>
              </a:spcBef>
              <a:spcAft>
                <a:spcPts val="0"/>
              </a:spcAft>
              <a:buNone/>
            </a:pPr>
            <a:r>
              <a:rPr lang="en-US" sz="2400" b="1" i="0" u="none" strike="noStrike" cap="none">
                <a:solidFill>
                  <a:schemeClr val="lt1"/>
                </a:solidFill>
                <a:latin typeface="Arial"/>
                <a:ea typeface="Arial"/>
                <a:cs typeface="Arial"/>
                <a:sym typeface="Arial"/>
              </a:rPr>
              <a:t>24%</a:t>
            </a:r>
            <a:endParaRPr/>
          </a:p>
          <a:p>
            <a:pPr marL="0" marR="0" lvl="0" indent="0" algn="l" rtl="0">
              <a:spcBef>
                <a:spcPts val="0"/>
              </a:spcBef>
              <a:spcAft>
                <a:spcPts val="0"/>
              </a:spcAft>
              <a:buClr>
                <a:srgbClr val="888888"/>
              </a:buClr>
              <a:buSzPts val="1200"/>
              <a:buFont typeface="Noto Sans Symbols"/>
              <a:buNone/>
            </a:pPr>
            <a:endParaRPr sz="1200" b="1">
              <a:solidFill>
                <a:schemeClr val="lt1"/>
              </a:solidFill>
              <a:latin typeface="Arial"/>
              <a:ea typeface="Arial"/>
              <a:cs typeface="Arial"/>
              <a:sym typeface="Arial"/>
            </a:endParaRPr>
          </a:p>
          <a:p>
            <a:pPr marL="0" marR="0" lvl="0" indent="0" algn="l" rtl="0">
              <a:spcBef>
                <a:spcPts val="0"/>
              </a:spcBef>
              <a:spcAft>
                <a:spcPts val="0"/>
              </a:spcAft>
              <a:buClr>
                <a:srgbClr val="888888"/>
              </a:buClr>
              <a:buSzPts val="1600"/>
              <a:buFont typeface="Noto Sans Symbols"/>
              <a:buNone/>
            </a:pPr>
            <a:endParaRPr sz="1600" b="1">
              <a:solidFill>
                <a:schemeClr val="lt1"/>
              </a:solidFill>
              <a:latin typeface="Arial"/>
              <a:ea typeface="Arial"/>
              <a:cs typeface="Arial"/>
              <a:sym typeface="Arial"/>
            </a:endParaRPr>
          </a:p>
          <a:p>
            <a:pPr marL="688975" marR="0" lvl="1" indent="0" algn="l" rtl="0">
              <a:spcBef>
                <a:spcPts val="0"/>
              </a:spcBef>
              <a:spcAft>
                <a:spcPts val="0"/>
              </a:spcAft>
              <a:buClr>
                <a:schemeClr val="dk1"/>
              </a:buClr>
              <a:buSzPts val="1600"/>
              <a:buFont typeface="Calibri"/>
              <a:buNone/>
            </a:pPr>
            <a:endParaRPr sz="1600" b="1" i="0" u="none" strike="noStrike" cap="none">
              <a:solidFill>
                <a:schemeClr val="lt1"/>
              </a:solidFill>
              <a:latin typeface="Arial"/>
              <a:ea typeface="Arial"/>
              <a:cs typeface="Arial"/>
              <a:sym typeface="Arial"/>
            </a:endParaRPr>
          </a:p>
          <a:p>
            <a:pPr marL="285750" marR="0" lvl="0" indent="-209550" algn="l" rtl="0">
              <a:spcBef>
                <a:spcPts val="0"/>
              </a:spcBef>
              <a:spcAft>
                <a:spcPts val="0"/>
              </a:spcAft>
              <a:buClr>
                <a:srgbClr val="888888"/>
              </a:buClr>
              <a:buSzPts val="1200"/>
              <a:buFont typeface="Calibri"/>
              <a:buNone/>
            </a:pPr>
            <a:endParaRPr sz="1200" b="1">
              <a:solidFill>
                <a:schemeClr val="lt1"/>
              </a:solidFill>
              <a:latin typeface="Arial"/>
              <a:ea typeface="Arial"/>
              <a:cs typeface="Arial"/>
              <a:sym typeface="Arial"/>
            </a:endParaRPr>
          </a:p>
          <a:p>
            <a:pPr marL="914400" marR="0" lvl="2" indent="0" algn="l" rtl="0">
              <a:spcBef>
                <a:spcPts val="0"/>
              </a:spcBef>
              <a:spcAft>
                <a:spcPts val="0"/>
              </a:spcAft>
              <a:buClr>
                <a:schemeClr val="dk1"/>
              </a:buClr>
              <a:buSzPts val="1800"/>
              <a:buFont typeface="Noto Sans Symbols"/>
              <a:buNone/>
            </a:pPr>
            <a:endParaRPr sz="1800" b="1" i="0" u="none" strike="noStrike" cap="none">
              <a:solidFill>
                <a:schemeClr val="lt1"/>
              </a:solidFill>
              <a:latin typeface="Arial"/>
              <a:ea typeface="Arial"/>
              <a:cs typeface="Arial"/>
              <a:sym typeface="Arial"/>
            </a:endParaRPr>
          </a:p>
        </p:txBody>
      </p:sp>
      <p:sp>
        <p:nvSpPr>
          <p:cNvPr id="165" name="Google Shape;165;p9"/>
          <p:cNvSpPr txBox="1"/>
          <p:nvPr/>
        </p:nvSpPr>
        <p:spPr>
          <a:xfrm>
            <a:off x="65725" y="3825325"/>
            <a:ext cx="9078300" cy="1165200"/>
          </a:xfrm>
          <a:prstGeom prst="rect">
            <a:avLst/>
          </a:prstGeom>
          <a:noFill/>
          <a:ln w="9525" cap="flat" cmpd="sng">
            <a:solidFill>
              <a:srgbClr val="C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600">
                <a:solidFill>
                  <a:srgbClr val="41510D"/>
                </a:solidFill>
                <a:latin typeface="Helvetica Neue"/>
                <a:ea typeface="Helvetica Neue"/>
                <a:cs typeface="Helvetica Neue"/>
                <a:sym typeface="Helvetica Neue"/>
              </a:rPr>
              <a:t>And also through </a:t>
            </a:r>
            <a:r>
              <a:rPr lang="en-US" sz="1600">
                <a:solidFill>
                  <a:srgbClr val="C00000"/>
                </a:solidFill>
                <a:latin typeface="Helvetica Neue"/>
                <a:ea typeface="Helvetica Neue"/>
                <a:cs typeface="Helvetica Neue"/>
                <a:sym typeface="Helvetica Neue"/>
              </a:rPr>
              <a:t>hybridization</a:t>
            </a:r>
            <a:r>
              <a:rPr lang="en-US" sz="1600">
                <a:solidFill>
                  <a:srgbClr val="41510D"/>
                </a:solidFill>
                <a:latin typeface="Helvetica Neue"/>
                <a:ea typeface="Helvetica Neue"/>
                <a:cs typeface="Helvetica Neue"/>
                <a:sym typeface="Helvetica Neue"/>
              </a:rPr>
              <a:t>, transmission of </a:t>
            </a:r>
            <a:r>
              <a:rPr lang="en-US" sz="1600">
                <a:solidFill>
                  <a:srgbClr val="C00000"/>
                </a:solidFill>
                <a:latin typeface="Helvetica Neue"/>
                <a:ea typeface="Helvetica Neue"/>
                <a:cs typeface="Helvetica Neue"/>
                <a:sym typeface="Helvetica Neue"/>
              </a:rPr>
              <a:t>disease</a:t>
            </a:r>
            <a:r>
              <a:rPr lang="en-US" sz="1600">
                <a:solidFill>
                  <a:srgbClr val="41510D"/>
                </a:solidFill>
                <a:latin typeface="Helvetica Neue"/>
                <a:ea typeface="Helvetica Neue"/>
                <a:cs typeface="Helvetica Neue"/>
                <a:sym typeface="Helvetica Neue"/>
              </a:rPr>
              <a:t>, </a:t>
            </a:r>
            <a:r>
              <a:rPr lang="en-US" sz="1600">
                <a:solidFill>
                  <a:srgbClr val="C00000"/>
                </a:solidFill>
                <a:latin typeface="Helvetica Neue"/>
                <a:ea typeface="Helvetica Neue"/>
                <a:cs typeface="Helvetica Neue"/>
                <a:sym typeface="Helvetica Neue"/>
              </a:rPr>
              <a:t>parasitism</a:t>
            </a:r>
            <a:r>
              <a:rPr lang="en-US" sz="1600">
                <a:solidFill>
                  <a:srgbClr val="41510D"/>
                </a:solidFill>
                <a:latin typeface="Helvetica Neue"/>
                <a:ea typeface="Helvetica Neue"/>
                <a:cs typeface="Helvetica Neue"/>
                <a:sym typeface="Helvetica Neue"/>
              </a:rPr>
              <a:t>, </a:t>
            </a:r>
            <a:r>
              <a:rPr lang="en-US" sz="1600">
                <a:solidFill>
                  <a:srgbClr val="C00000"/>
                </a:solidFill>
                <a:latin typeface="Helvetica Neue"/>
                <a:ea typeface="Helvetica Neue"/>
                <a:cs typeface="Helvetica Neue"/>
                <a:sym typeface="Helvetica Neue"/>
              </a:rPr>
              <a:t>poisoning/toxicity</a:t>
            </a:r>
            <a:r>
              <a:rPr lang="en-US" sz="1600">
                <a:solidFill>
                  <a:srgbClr val="41510D"/>
                </a:solidFill>
                <a:latin typeface="Helvetica Neue"/>
                <a:ea typeface="Helvetica Neue"/>
                <a:cs typeface="Helvetica Neue"/>
                <a:sym typeface="Helvetica Neue"/>
              </a:rPr>
              <a:t>, </a:t>
            </a:r>
            <a:r>
              <a:rPr lang="en-US" sz="1600">
                <a:solidFill>
                  <a:srgbClr val="C00000"/>
                </a:solidFill>
                <a:latin typeface="Helvetica Neue"/>
                <a:ea typeface="Helvetica Neue"/>
                <a:cs typeface="Helvetica Neue"/>
                <a:sym typeface="Helvetica Neue"/>
              </a:rPr>
              <a:t>bio-fouling</a:t>
            </a:r>
            <a:r>
              <a:rPr lang="en-US" sz="1600">
                <a:solidFill>
                  <a:srgbClr val="41510D"/>
                </a:solidFill>
                <a:latin typeface="Helvetica Neue"/>
                <a:ea typeface="Helvetica Neue"/>
                <a:cs typeface="Helvetica Neue"/>
                <a:sym typeface="Helvetica Neue"/>
              </a:rPr>
              <a:t> or other direct </a:t>
            </a:r>
            <a:r>
              <a:rPr lang="en-US" sz="1600">
                <a:solidFill>
                  <a:srgbClr val="C00000"/>
                </a:solidFill>
                <a:latin typeface="Helvetica Neue"/>
                <a:ea typeface="Helvetica Neue"/>
                <a:cs typeface="Helvetica Neue"/>
                <a:sym typeface="Helvetica Neue"/>
              </a:rPr>
              <a:t>physical disturbance</a:t>
            </a:r>
            <a:r>
              <a:rPr lang="en-US" sz="1600">
                <a:solidFill>
                  <a:srgbClr val="41510D"/>
                </a:solidFill>
                <a:latin typeface="Helvetica Neue"/>
                <a:ea typeface="Helvetica Neue"/>
                <a:cs typeface="Helvetica Neue"/>
                <a:sym typeface="Helvetica Neue"/>
              </a:rPr>
              <a:t>, chemical, physical, structural</a:t>
            </a:r>
            <a:r>
              <a:rPr lang="en-US" sz="1600">
                <a:solidFill>
                  <a:srgbClr val="C00000"/>
                </a:solidFill>
                <a:latin typeface="Helvetica Neue"/>
                <a:ea typeface="Helvetica Neue"/>
                <a:cs typeface="Helvetica Neue"/>
                <a:sym typeface="Helvetica Neue"/>
              </a:rPr>
              <a:t> impact on ecosystem</a:t>
            </a:r>
            <a:r>
              <a:rPr lang="en-US" sz="1600">
                <a:solidFill>
                  <a:srgbClr val="41510D"/>
                </a:solidFill>
                <a:latin typeface="Helvetica Neue"/>
                <a:ea typeface="Helvetica Neue"/>
                <a:cs typeface="Helvetica Neue"/>
                <a:sym typeface="Helvetica Neue"/>
              </a:rPr>
              <a:t> and i</a:t>
            </a:r>
            <a:r>
              <a:rPr lang="en-US" sz="1600">
                <a:solidFill>
                  <a:srgbClr val="C00000"/>
                </a:solidFill>
                <a:latin typeface="Helvetica Neue"/>
                <a:ea typeface="Helvetica Neue"/>
                <a:cs typeface="Helvetica Neue"/>
                <a:sym typeface="Helvetica Neue"/>
              </a:rPr>
              <a:t>ndirect impacts</a:t>
            </a:r>
            <a:r>
              <a:rPr lang="en-US" sz="1600">
                <a:solidFill>
                  <a:srgbClr val="41510D"/>
                </a:solidFill>
                <a:latin typeface="Helvetica Neue"/>
                <a:ea typeface="Helvetica Neue"/>
                <a:cs typeface="Helvetica Neue"/>
                <a:sym typeface="Helvetica Neue"/>
              </a:rPr>
              <a:t> through interactions with other species </a:t>
            </a:r>
            <a:endParaRPr sz="850" b="1">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None/>
            </a:pPr>
            <a:endParaRPr sz="850" b="1">
              <a:solidFill>
                <a:schemeClr val="dk1"/>
              </a:solidFill>
              <a:latin typeface="Times New Roman"/>
              <a:ea typeface="Times New Roman"/>
              <a:cs typeface="Times New Roman"/>
              <a:sym typeface="Times New Roman"/>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9"/>
        <p:cNvGrpSpPr/>
        <p:nvPr/>
      </p:nvGrpSpPr>
      <p:grpSpPr>
        <a:xfrm>
          <a:off x="0" y="0"/>
          <a:ext cx="0" cy="0"/>
          <a:chOff x="0" y="0"/>
          <a:chExt cx="0" cy="0"/>
        </a:xfrm>
      </p:grpSpPr>
      <p:sp>
        <p:nvSpPr>
          <p:cNvPr id="170" name="Google Shape;170;p10"/>
          <p:cNvSpPr txBox="1"/>
          <p:nvPr/>
        </p:nvSpPr>
        <p:spPr>
          <a:xfrm>
            <a:off x="457200" y="4674485"/>
            <a:ext cx="3805719"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E4E7E0"/>
                </a:solidFill>
                <a:latin typeface="Arial"/>
                <a:ea typeface="Arial"/>
                <a:cs typeface="Arial"/>
                <a:sym typeface="Arial"/>
              </a:rPr>
              <a:t>#InvasiveAlienSpecies Assessment</a:t>
            </a:r>
            <a:endParaRPr/>
          </a:p>
        </p:txBody>
      </p:sp>
      <p:sp>
        <p:nvSpPr>
          <p:cNvPr id="171" name="Google Shape;171;p10"/>
          <p:cNvSpPr txBox="1"/>
          <p:nvPr/>
        </p:nvSpPr>
        <p:spPr>
          <a:xfrm>
            <a:off x="179952" y="797887"/>
            <a:ext cx="8784095" cy="49463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C71617"/>
              </a:buClr>
              <a:buSzPts val="2500"/>
              <a:buFont typeface="Arial"/>
              <a:buNone/>
            </a:pPr>
            <a:r>
              <a:rPr lang="en-US" sz="2500" b="1" i="0">
                <a:solidFill>
                  <a:srgbClr val="C71617"/>
                </a:solidFill>
                <a:latin typeface="Arial"/>
                <a:ea typeface="Arial"/>
                <a:cs typeface="Arial"/>
                <a:sym typeface="Arial"/>
              </a:rPr>
              <a:t>Invasive alien species are a major cause of biodiversity loss on islands</a:t>
            </a:r>
            <a:endParaRPr/>
          </a:p>
        </p:txBody>
      </p:sp>
      <p:pic>
        <p:nvPicPr>
          <p:cNvPr id="172" name="Google Shape;172;p10" descr="A black background with a black square&#10;&#10;Description automatically generated with medium confidence"/>
          <p:cNvPicPr preferRelativeResize="0"/>
          <p:nvPr/>
        </p:nvPicPr>
        <p:blipFill rotWithShape="1">
          <a:blip r:embed="rId4">
            <a:alphaModFix/>
          </a:blip>
          <a:srcRect/>
          <a:stretch/>
        </p:blipFill>
        <p:spPr>
          <a:xfrm>
            <a:off x="475970" y="2032321"/>
            <a:ext cx="414528" cy="414528"/>
          </a:xfrm>
          <a:prstGeom prst="rect">
            <a:avLst/>
          </a:prstGeom>
          <a:noFill/>
          <a:ln>
            <a:noFill/>
          </a:ln>
        </p:spPr>
      </p:pic>
      <p:pic>
        <p:nvPicPr>
          <p:cNvPr id="173" name="Google Shape;173;p10" descr="A black background with a black square&#10;&#10;Description automatically generated with medium confidence"/>
          <p:cNvPicPr preferRelativeResize="0"/>
          <p:nvPr/>
        </p:nvPicPr>
        <p:blipFill rotWithShape="1">
          <a:blip r:embed="rId4">
            <a:alphaModFix/>
          </a:blip>
          <a:srcRect/>
          <a:stretch/>
        </p:blipFill>
        <p:spPr>
          <a:xfrm>
            <a:off x="488644" y="2531431"/>
            <a:ext cx="414528" cy="414528"/>
          </a:xfrm>
          <a:prstGeom prst="rect">
            <a:avLst/>
          </a:prstGeom>
          <a:noFill/>
          <a:ln>
            <a:noFill/>
          </a:ln>
        </p:spPr>
      </p:pic>
      <p:pic>
        <p:nvPicPr>
          <p:cNvPr id="174" name="Google Shape;174;p10" descr="A black background with a black square&#10;&#10;Description automatically generated with medium confidence"/>
          <p:cNvPicPr preferRelativeResize="0"/>
          <p:nvPr/>
        </p:nvPicPr>
        <p:blipFill rotWithShape="1">
          <a:blip r:embed="rId4">
            <a:alphaModFix/>
          </a:blip>
          <a:srcRect/>
          <a:stretch/>
        </p:blipFill>
        <p:spPr>
          <a:xfrm>
            <a:off x="488644" y="3281673"/>
            <a:ext cx="414528" cy="414528"/>
          </a:xfrm>
          <a:prstGeom prst="rect">
            <a:avLst/>
          </a:prstGeom>
          <a:noFill/>
          <a:ln>
            <a:noFill/>
          </a:ln>
        </p:spPr>
      </p:pic>
      <p:sp>
        <p:nvSpPr>
          <p:cNvPr id="175" name="Google Shape;175;p10"/>
          <p:cNvSpPr txBox="1"/>
          <p:nvPr/>
        </p:nvSpPr>
        <p:spPr>
          <a:xfrm>
            <a:off x="835153" y="2089538"/>
            <a:ext cx="8089392" cy="196507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a:solidFill>
                  <a:srgbClr val="C00000"/>
                </a:solidFill>
                <a:latin typeface="Helvetica Neue"/>
                <a:ea typeface="Helvetica Neue"/>
                <a:cs typeface="Helvetica Neue"/>
                <a:sym typeface="Helvetica Neue"/>
              </a:rPr>
              <a:t>20% of all impacts </a:t>
            </a:r>
            <a:r>
              <a:rPr lang="en-US" sz="1600">
                <a:solidFill>
                  <a:srgbClr val="41510D"/>
                </a:solidFill>
                <a:latin typeface="Helvetica Neue"/>
                <a:ea typeface="Helvetica Neue"/>
                <a:cs typeface="Helvetica Neue"/>
                <a:sym typeface="Helvetica Neue"/>
              </a:rPr>
              <a:t>are reported from islands</a:t>
            </a:r>
            <a:endParaRPr/>
          </a:p>
          <a:p>
            <a:pPr marL="0" marR="0" lvl="0" indent="0" algn="l" rtl="0">
              <a:spcBef>
                <a:spcPts val="0"/>
              </a:spcBef>
              <a:spcAft>
                <a:spcPts val="0"/>
              </a:spcAft>
              <a:buNone/>
            </a:pPr>
            <a:endParaRPr sz="1600">
              <a:solidFill>
                <a:srgbClr val="C00000"/>
              </a:solidFill>
              <a:latin typeface="Helvetica Neue"/>
              <a:ea typeface="Helvetica Neue"/>
              <a:cs typeface="Helvetica Neue"/>
              <a:sym typeface="Helvetica Neue"/>
            </a:endParaRPr>
          </a:p>
          <a:p>
            <a:pPr marL="0" marR="0" lvl="0" indent="0" algn="l" rtl="0">
              <a:spcBef>
                <a:spcPts val="0"/>
              </a:spcBef>
              <a:spcAft>
                <a:spcPts val="0"/>
              </a:spcAft>
              <a:buNone/>
            </a:pPr>
            <a:r>
              <a:rPr lang="en-US" sz="1600">
                <a:solidFill>
                  <a:srgbClr val="C00000"/>
                </a:solidFill>
                <a:latin typeface="Helvetica Neue"/>
                <a:ea typeface="Helvetica Neue"/>
                <a:cs typeface="Helvetica Neue"/>
                <a:sym typeface="Helvetica Neue"/>
              </a:rPr>
              <a:t>90 per cent of documented global extinctions </a:t>
            </a:r>
            <a:r>
              <a:rPr lang="en-US" sz="1600">
                <a:solidFill>
                  <a:srgbClr val="41510D"/>
                </a:solidFill>
                <a:latin typeface="Helvetica Neue"/>
                <a:ea typeface="Helvetica Neue"/>
                <a:cs typeface="Helvetica Neue"/>
                <a:sym typeface="Helvetica Neue"/>
              </a:rPr>
              <a:t>with invasive alien species as one of the major causes are reported from islands</a:t>
            </a:r>
            <a:endParaRPr/>
          </a:p>
          <a:p>
            <a:pPr marL="0" marR="0" lvl="0" indent="0" algn="l" rtl="0">
              <a:spcBef>
                <a:spcPts val="0"/>
              </a:spcBef>
              <a:spcAft>
                <a:spcPts val="0"/>
              </a:spcAft>
              <a:buNone/>
            </a:pPr>
            <a:endParaRPr sz="1600">
              <a:solidFill>
                <a:srgbClr val="41510D"/>
              </a:solidFill>
              <a:latin typeface="Helvetica Neue"/>
              <a:ea typeface="Helvetica Neue"/>
              <a:cs typeface="Helvetica Neue"/>
              <a:sym typeface="Helvetica Neue"/>
            </a:endParaRPr>
          </a:p>
          <a:p>
            <a:pPr marL="0" marR="0" lvl="0" indent="0" algn="l" rtl="0">
              <a:spcBef>
                <a:spcPts val="0"/>
              </a:spcBef>
              <a:spcAft>
                <a:spcPts val="0"/>
              </a:spcAft>
              <a:buNone/>
            </a:pPr>
            <a:r>
              <a:rPr lang="en-US" sz="1600">
                <a:solidFill>
                  <a:srgbClr val="41510D"/>
                </a:solidFill>
                <a:latin typeface="Helvetica Neue"/>
                <a:ea typeface="Helvetica Neue"/>
                <a:cs typeface="Helvetica Neue"/>
                <a:sym typeface="Helvetica Neue"/>
              </a:rPr>
              <a:t>The number of alien plants exceeds the total number of native plants on </a:t>
            </a:r>
            <a:r>
              <a:rPr lang="en-US" sz="1600">
                <a:solidFill>
                  <a:srgbClr val="C00000"/>
                </a:solidFill>
                <a:latin typeface="Helvetica Neue"/>
                <a:ea typeface="Helvetica Neue"/>
                <a:cs typeface="Helvetica Neue"/>
                <a:sym typeface="Helvetica Neue"/>
              </a:rPr>
              <a:t>more than one quarter of islands</a:t>
            </a:r>
            <a:endParaRPr/>
          </a:p>
          <a:p>
            <a:pPr marL="0" marR="0" lvl="0" indent="0" algn="l" rtl="0">
              <a:spcBef>
                <a:spcPts val="0"/>
              </a:spcBef>
              <a:spcAft>
                <a:spcPts val="0"/>
              </a:spcAft>
              <a:buNone/>
            </a:pPr>
            <a:endParaRPr sz="1600">
              <a:solidFill>
                <a:srgbClr val="C00000"/>
              </a:solidFill>
              <a:latin typeface="Helvetica Neue"/>
              <a:ea typeface="Helvetica Neue"/>
              <a:cs typeface="Helvetica Neue"/>
              <a:sym typeface="Helvetica Neue"/>
            </a:endParaRPr>
          </a:p>
          <a:p>
            <a:pPr marL="0" marR="0" lvl="0" indent="0" algn="l" rtl="0">
              <a:spcBef>
                <a:spcPts val="0"/>
              </a:spcBef>
              <a:spcAft>
                <a:spcPts val="0"/>
              </a:spcAft>
              <a:buNone/>
            </a:pPr>
            <a:r>
              <a:rPr lang="en-US" sz="1600">
                <a:solidFill>
                  <a:srgbClr val="C00000"/>
                </a:solidFill>
                <a:latin typeface="Helvetica Neue"/>
                <a:ea typeface="Helvetica Neue"/>
                <a:cs typeface="Helvetica Neue"/>
                <a:sym typeface="Helvetica Neue"/>
              </a:rPr>
              <a:t>Islands are also vulnerable to climate change</a:t>
            </a:r>
            <a:r>
              <a:rPr lang="en-US" sz="1600">
                <a:solidFill>
                  <a:srgbClr val="41510D"/>
                </a:solidFill>
                <a:latin typeface="Helvetica Neue"/>
                <a:ea typeface="Helvetica Neue"/>
                <a:cs typeface="Helvetica Neue"/>
                <a:sym typeface="Helvetica Neue"/>
              </a:rPr>
              <a:t>, which can increase the rate of establishment and spread of many invasive alien species</a:t>
            </a:r>
            <a:endParaRPr/>
          </a:p>
          <a:p>
            <a:pPr marL="0" marR="0" lvl="0" indent="0" algn="l" rtl="0">
              <a:spcBef>
                <a:spcPts val="0"/>
              </a:spcBef>
              <a:spcAft>
                <a:spcPts val="0"/>
              </a:spcAft>
              <a:buNone/>
            </a:pPr>
            <a:endParaRPr sz="1600">
              <a:solidFill>
                <a:srgbClr val="41510D"/>
              </a:solidFill>
              <a:latin typeface="Helvetica Neue"/>
              <a:ea typeface="Helvetica Neue"/>
              <a:cs typeface="Helvetica Neue"/>
              <a:sym typeface="Helvetica Neue"/>
            </a:endParaRPr>
          </a:p>
          <a:p>
            <a:pPr marL="0" marR="0" lvl="0" indent="0" algn="l" rtl="0">
              <a:spcBef>
                <a:spcPts val="0"/>
              </a:spcBef>
              <a:spcAft>
                <a:spcPts val="0"/>
              </a:spcAft>
              <a:buNone/>
            </a:pPr>
            <a:endParaRPr sz="1600">
              <a:solidFill>
                <a:srgbClr val="41510D"/>
              </a:solidFill>
              <a:latin typeface="Helvetica Neue"/>
              <a:ea typeface="Helvetica Neue"/>
              <a:cs typeface="Helvetica Neue"/>
              <a:sym typeface="Helvetica Neue"/>
            </a:endParaRPr>
          </a:p>
          <a:p>
            <a:pPr marL="0" marR="0" lvl="0" indent="0" algn="l" rtl="0">
              <a:spcBef>
                <a:spcPts val="0"/>
              </a:spcBef>
              <a:spcAft>
                <a:spcPts val="0"/>
              </a:spcAft>
              <a:buNone/>
            </a:pPr>
            <a:endParaRPr sz="1600">
              <a:solidFill>
                <a:srgbClr val="41510D"/>
              </a:solidFill>
              <a:latin typeface="Helvetica Neue"/>
              <a:ea typeface="Helvetica Neue"/>
              <a:cs typeface="Helvetica Neue"/>
              <a:sym typeface="Helvetica Neue"/>
            </a:endParaRPr>
          </a:p>
          <a:p>
            <a:pPr marL="0" marR="0" lvl="0" indent="0" algn="l" rtl="0">
              <a:spcBef>
                <a:spcPts val="0"/>
              </a:spcBef>
              <a:spcAft>
                <a:spcPts val="0"/>
              </a:spcAft>
              <a:buNone/>
            </a:pPr>
            <a:endParaRPr sz="1600">
              <a:solidFill>
                <a:srgbClr val="41510D"/>
              </a:solidFill>
              <a:latin typeface="Helvetica Neue"/>
              <a:ea typeface="Helvetica Neue"/>
              <a:cs typeface="Helvetica Neue"/>
              <a:sym typeface="Helvetica Neue"/>
            </a:endParaRPr>
          </a:p>
        </p:txBody>
      </p:sp>
      <p:pic>
        <p:nvPicPr>
          <p:cNvPr id="176" name="Google Shape;176;p10" descr="A black background with a black square&#10;&#10;Description automatically generated with medium confidence"/>
          <p:cNvPicPr preferRelativeResize="0"/>
          <p:nvPr/>
        </p:nvPicPr>
        <p:blipFill rotWithShape="1">
          <a:blip r:embed="rId4">
            <a:alphaModFix/>
          </a:blip>
          <a:srcRect/>
          <a:stretch/>
        </p:blipFill>
        <p:spPr>
          <a:xfrm>
            <a:off x="489126" y="4002463"/>
            <a:ext cx="414528" cy="41452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0"/>
        <p:cNvGrpSpPr/>
        <p:nvPr/>
      </p:nvGrpSpPr>
      <p:grpSpPr>
        <a:xfrm>
          <a:off x="0" y="0"/>
          <a:ext cx="0" cy="0"/>
          <a:chOff x="0" y="0"/>
          <a:chExt cx="0" cy="0"/>
        </a:xfrm>
      </p:grpSpPr>
      <p:sp>
        <p:nvSpPr>
          <p:cNvPr id="181" name="Google Shape;181;p12"/>
          <p:cNvSpPr txBox="1"/>
          <p:nvPr/>
        </p:nvSpPr>
        <p:spPr>
          <a:xfrm>
            <a:off x="228602" y="475834"/>
            <a:ext cx="5566864" cy="49463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C71617"/>
              </a:buClr>
              <a:buSzPts val="2500"/>
              <a:buFont typeface="Arial"/>
              <a:buNone/>
            </a:pPr>
            <a:r>
              <a:rPr lang="en-US" sz="2500" b="1" i="0">
                <a:solidFill>
                  <a:srgbClr val="C71617"/>
                </a:solidFill>
                <a:latin typeface="Arial"/>
                <a:ea typeface="Arial"/>
                <a:cs typeface="Arial"/>
                <a:sym typeface="Arial"/>
              </a:rPr>
              <a:t>How do invasive alien species impact people?</a:t>
            </a:r>
            <a:endParaRPr/>
          </a:p>
        </p:txBody>
      </p:sp>
      <p:sp>
        <p:nvSpPr>
          <p:cNvPr id="182" name="Google Shape;182;p12"/>
          <p:cNvSpPr txBox="1"/>
          <p:nvPr/>
        </p:nvSpPr>
        <p:spPr>
          <a:xfrm>
            <a:off x="457200" y="4674485"/>
            <a:ext cx="3805719"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E4E7E0"/>
                </a:solidFill>
                <a:latin typeface="Arial"/>
                <a:ea typeface="Arial"/>
                <a:cs typeface="Arial"/>
                <a:sym typeface="Arial"/>
              </a:rPr>
              <a:t>#InvasiveAlienSpecies Assessment</a:t>
            </a:r>
            <a:endParaRPr/>
          </a:p>
        </p:txBody>
      </p:sp>
      <p:pic>
        <p:nvPicPr>
          <p:cNvPr id="183" name="Google Shape;183;p12" descr="A close-up of a mosquito&#10;&#10;Description automatically generated"/>
          <p:cNvPicPr preferRelativeResize="0"/>
          <p:nvPr/>
        </p:nvPicPr>
        <p:blipFill rotWithShape="1">
          <a:blip r:embed="rId4">
            <a:alphaModFix/>
          </a:blip>
          <a:srcRect/>
          <a:stretch/>
        </p:blipFill>
        <p:spPr>
          <a:xfrm>
            <a:off x="6457948" y="92354"/>
            <a:ext cx="2378300" cy="1585533"/>
          </a:xfrm>
          <a:prstGeom prst="rect">
            <a:avLst/>
          </a:prstGeom>
          <a:noFill/>
          <a:ln>
            <a:noFill/>
          </a:ln>
        </p:spPr>
      </p:pic>
      <p:pic>
        <p:nvPicPr>
          <p:cNvPr id="184" name="Google Shape;184;p12" descr="A person holding a branch in front of a fire&#10;&#10;Description automatically generated"/>
          <p:cNvPicPr preferRelativeResize="0"/>
          <p:nvPr/>
        </p:nvPicPr>
        <p:blipFill rotWithShape="1">
          <a:blip r:embed="rId5">
            <a:alphaModFix/>
          </a:blip>
          <a:srcRect/>
          <a:stretch/>
        </p:blipFill>
        <p:spPr>
          <a:xfrm>
            <a:off x="6457948" y="1722643"/>
            <a:ext cx="2378300" cy="1583985"/>
          </a:xfrm>
          <a:prstGeom prst="rect">
            <a:avLst/>
          </a:prstGeom>
          <a:noFill/>
          <a:ln>
            <a:noFill/>
          </a:ln>
        </p:spPr>
      </p:pic>
      <p:sp>
        <p:nvSpPr>
          <p:cNvPr id="185" name="Google Shape;185;p12"/>
          <p:cNvSpPr txBox="1"/>
          <p:nvPr/>
        </p:nvSpPr>
        <p:spPr>
          <a:xfrm>
            <a:off x="322324" y="1405651"/>
            <a:ext cx="6135600" cy="4771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rgbClr val="41510D"/>
                </a:solidFill>
                <a:latin typeface="Helvetica Neue"/>
                <a:ea typeface="Helvetica Neue"/>
                <a:cs typeface="Helvetica Neue"/>
                <a:sym typeface="Helvetica Neue"/>
              </a:rPr>
              <a:t>Economies, food security, water security, human health and cultural identities are profoundly and negatively affected by invasive alien species </a:t>
            </a:r>
            <a:endParaRPr/>
          </a:p>
          <a:p>
            <a:pPr marL="0" marR="0" lvl="0" indent="0" algn="l" rtl="0">
              <a:spcBef>
                <a:spcPts val="0"/>
              </a:spcBef>
              <a:spcAft>
                <a:spcPts val="0"/>
              </a:spcAft>
              <a:buNone/>
            </a:pPr>
            <a:endParaRPr sz="16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n-US" sz="1600">
                <a:solidFill>
                  <a:srgbClr val="C00000"/>
                </a:solidFill>
                <a:latin typeface="Helvetica Neue"/>
                <a:ea typeface="Helvetica Neue"/>
                <a:cs typeface="Helvetica Neue"/>
                <a:sym typeface="Helvetica Neue"/>
              </a:rPr>
              <a:t>80% of documented impacts on nature’s contributions to people </a:t>
            </a:r>
            <a:r>
              <a:rPr lang="en-US" sz="1600">
                <a:solidFill>
                  <a:srgbClr val="41510D"/>
                </a:solidFill>
                <a:latin typeface="Helvetica Neue"/>
                <a:ea typeface="Helvetica Neue"/>
                <a:cs typeface="Helvetica Neue"/>
                <a:sym typeface="Helvetica Neue"/>
              </a:rPr>
              <a:t>are negative, with food supply being by far the most frequently reported impact </a:t>
            </a:r>
            <a:endParaRPr sz="1600">
              <a:solidFill>
                <a:srgbClr val="41510D"/>
              </a:solidFill>
              <a:latin typeface="Helvetica Neue"/>
              <a:ea typeface="Helvetica Neue"/>
              <a:cs typeface="Helvetica Neue"/>
              <a:sym typeface="Helvetica Neue"/>
            </a:endParaRPr>
          </a:p>
          <a:p>
            <a:pPr marL="0" marR="0" lvl="0" indent="0" algn="l" rtl="0">
              <a:spcBef>
                <a:spcPts val="0"/>
              </a:spcBef>
              <a:spcAft>
                <a:spcPts val="0"/>
              </a:spcAft>
              <a:buNone/>
            </a:pPr>
            <a:endParaRPr sz="1600">
              <a:solidFill>
                <a:srgbClr val="41510D"/>
              </a:solidFill>
              <a:latin typeface="Helvetica Neue"/>
              <a:ea typeface="Helvetica Neue"/>
              <a:cs typeface="Helvetica Neue"/>
              <a:sym typeface="Helvetica Neue"/>
            </a:endParaRPr>
          </a:p>
          <a:p>
            <a:pPr marL="0" marR="0" lvl="0" indent="0" algn="l" rtl="0">
              <a:spcBef>
                <a:spcPts val="0"/>
              </a:spcBef>
              <a:spcAft>
                <a:spcPts val="0"/>
              </a:spcAft>
              <a:buNone/>
            </a:pPr>
            <a:r>
              <a:rPr lang="en-US" sz="1600">
                <a:solidFill>
                  <a:srgbClr val="41510D"/>
                </a:solidFill>
                <a:latin typeface="Helvetica Neue"/>
                <a:ea typeface="Helvetica Neue"/>
                <a:cs typeface="Helvetica Neue"/>
                <a:sym typeface="Helvetica Neue"/>
              </a:rPr>
              <a:t>In 2019, </a:t>
            </a:r>
            <a:r>
              <a:rPr lang="en-US" sz="1600">
                <a:solidFill>
                  <a:srgbClr val="C00000"/>
                </a:solidFill>
                <a:latin typeface="Helvetica Neue"/>
                <a:ea typeface="Helvetica Neue"/>
                <a:cs typeface="Helvetica Neue"/>
                <a:sym typeface="Helvetica Neue"/>
              </a:rPr>
              <a:t>global annual costs of biological invasions </a:t>
            </a:r>
            <a:r>
              <a:rPr lang="en-US" sz="1600">
                <a:solidFill>
                  <a:srgbClr val="41510D"/>
                </a:solidFill>
                <a:latin typeface="Helvetica Neue"/>
                <a:ea typeface="Helvetica Neue"/>
                <a:cs typeface="Helvetica Neue"/>
                <a:sym typeface="Helvetica Neue"/>
              </a:rPr>
              <a:t>were estimated to exceed $423 billion. 92 per cent accrue from the negative impact of invasive alien species on nature’s contributions to people or on good quality of life, while only 8 per cent is related to management expenditures of biological invasions. </a:t>
            </a:r>
            <a:endParaRPr/>
          </a:p>
          <a:p>
            <a:pPr marL="0" marR="0" lvl="0" indent="0" algn="l" rtl="0">
              <a:spcBef>
                <a:spcPts val="0"/>
              </a:spcBef>
              <a:spcAft>
                <a:spcPts val="0"/>
              </a:spcAft>
              <a:buNone/>
            </a:pPr>
            <a:endParaRPr sz="1600">
              <a:solidFill>
                <a:srgbClr val="41510D"/>
              </a:solidFill>
              <a:latin typeface="Helvetica Neue"/>
              <a:ea typeface="Helvetica Neue"/>
              <a:cs typeface="Helvetica Neue"/>
              <a:sym typeface="Helvetica Neue"/>
            </a:endParaRPr>
          </a:p>
          <a:p>
            <a:pPr marL="0" marR="0" lvl="0" indent="0" algn="l" rtl="0">
              <a:spcBef>
                <a:spcPts val="0"/>
              </a:spcBef>
              <a:spcAft>
                <a:spcPts val="0"/>
              </a:spcAft>
              <a:buNone/>
            </a:pPr>
            <a:endParaRPr sz="1600">
              <a:solidFill>
                <a:srgbClr val="41510D"/>
              </a:solidFill>
              <a:latin typeface="Helvetica Neue"/>
              <a:ea typeface="Helvetica Neue"/>
              <a:cs typeface="Helvetica Neue"/>
              <a:sym typeface="Helvetica Neue"/>
            </a:endParaRPr>
          </a:p>
          <a:p>
            <a:pPr marL="0" marR="0" lvl="0" indent="0" algn="l" rtl="0">
              <a:spcBef>
                <a:spcPts val="0"/>
              </a:spcBef>
              <a:spcAft>
                <a:spcPts val="0"/>
              </a:spcAft>
              <a:buNone/>
            </a:pPr>
            <a:endParaRPr sz="1600">
              <a:solidFill>
                <a:srgbClr val="41510D"/>
              </a:solidFill>
              <a:latin typeface="Helvetica Neue"/>
              <a:ea typeface="Helvetica Neue"/>
              <a:cs typeface="Helvetica Neue"/>
              <a:sym typeface="Helvetica Neue"/>
            </a:endParaRPr>
          </a:p>
          <a:p>
            <a:pPr marL="0" marR="0" lvl="0" indent="0" algn="l" rtl="0">
              <a:spcBef>
                <a:spcPts val="0"/>
              </a:spcBef>
              <a:spcAft>
                <a:spcPts val="0"/>
              </a:spcAft>
              <a:buNone/>
            </a:pPr>
            <a:endParaRPr sz="1600">
              <a:solidFill>
                <a:srgbClr val="41510D"/>
              </a:solidFill>
              <a:latin typeface="Helvetica Neue"/>
              <a:ea typeface="Helvetica Neue"/>
              <a:cs typeface="Helvetica Neue"/>
              <a:sym typeface="Helvetica Neue"/>
            </a:endParaRPr>
          </a:p>
          <a:p>
            <a:pPr marL="0" marR="0" lvl="0" indent="0" algn="l" rtl="0">
              <a:spcBef>
                <a:spcPts val="0"/>
              </a:spcBef>
              <a:spcAft>
                <a:spcPts val="0"/>
              </a:spcAft>
              <a:buNone/>
            </a:pPr>
            <a:endParaRPr sz="1600">
              <a:solidFill>
                <a:srgbClr val="41510D"/>
              </a:solidFill>
              <a:latin typeface="Helvetica Neue"/>
              <a:ea typeface="Helvetica Neue"/>
              <a:cs typeface="Helvetica Neue"/>
              <a:sym typeface="Helvetica Neue"/>
            </a:endParaRPr>
          </a:p>
        </p:txBody>
      </p:sp>
      <p:pic>
        <p:nvPicPr>
          <p:cNvPr id="186" name="Google Shape;186;p12" descr="A black background with a black square&#10;&#10;Description automatically generated with medium confidence"/>
          <p:cNvPicPr preferRelativeResize="0"/>
          <p:nvPr/>
        </p:nvPicPr>
        <p:blipFill rotWithShape="1">
          <a:blip r:embed="rId6">
            <a:alphaModFix/>
          </a:blip>
          <a:srcRect/>
          <a:stretch/>
        </p:blipFill>
        <p:spPr>
          <a:xfrm>
            <a:off x="0" y="1348703"/>
            <a:ext cx="414528" cy="414528"/>
          </a:xfrm>
          <a:prstGeom prst="rect">
            <a:avLst/>
          </a:prstGeom>
          <a:noFill/>
          <a:ln>
            <a:noFill/>
          </a:ln>
        </p:spPr>
      </p:pic>
      <p:pic>
        <p:nvPicPr>
          <p:cNvPr id="187" name="Google Shape;187;p12" descr="A black background with a black square&#10;&#10;Description automatically generated with medium confidence"/>
          <p:cNvPicPr preferRelativeResize="0"/>
          <p:nvPr/>
        </p:nvPicPr>
        <p:blipFill rotWithShape="1">
          <a:blip r:embed="rId6">
            <a:alphaModFix/>
          </a:blip>
          <a:srcRect/>
          <a:stretch/>
        </p:blipFill>
        <p:spPr>
          <a:xfrm>
            <a:off x="0" y="2364486"/>
            <a:ext cx="414528" cy="414528"/>
          </a:xfrm>
          <a:prstGeom prst="rect">
            <a:avLst/>
          </a:prstGeom>
          <a:noFill/>
          <a:ln>
            <a:noFill/>
          </a:ln>
        </p:spPr>
      </p:pic>
      <p:pic>
        <p:nvPicPr>
          <p:cNvPr id="188" name="Google Shape;188;p12" descr="A black background with a black square&#10;&#10;Description automatically generated with medium confidence"/>
          <p:cNvPicPr preferRelativeResize="0"/>
          <p:nvPr/>
        </p:nvPicPr>
        <p:blipFill rotWithShape="1">
          <a:blip r:embed="rId6">
            <a:alphaModFix/>
          </a:blip>
          <a:srcRect/>
          <a:stretch/>
        </p:blipFill>
        <p:spPr>
          <a:xfrm>
            <a:off x="0" y="3072293"/>
            <a:ext cx="414528" cy="414528"/>
          </a:xfrm>
          <a:prstGeom prst="rect">
            <a:avLst/>
          </a:prstGeom>
          <a:noFill/>
          <a:ln>
            <a:noFill/>
          </a:ln>
        </p:spPr>
      </p:pic>
      <p:pic>
        <p:nvPicPr>
          <p:cNvPr id="189" name="Google Shape;189;p12"/>
          <p:cNvPicPr preferRelativeResize="0"/>
          <p:nvPr/>
        </p:nvPicPr>
        <p:blipFill rotWithShape="1">
          <a:blip r:embed="rId7">
            <a:alphaModFix/>
          </a:blip>
          <a:srcRect/>
          <a:stretch/>
        </p:blipFill>
        <p:spPr>
          <a:xfrm>
            <a:off x="6457946" y="3354352"/>
            <a:ext cx="2378300" cy="168085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3"/>
        <p:cNvGrpSpPr/>
        <p:nvPr/>
      </p:nvGrpSpPr>
      <p:grpSpPr>
        <a:xfrm>
          <a:off x="0" y="0"/>
          <a:ext cx="0" cy="0"/>
          <a:chOff x="0" y="0"/>
          <a:chExt cx="0" cy="0"/>
        </a:xfrm>
      </p:grpSpPr>
      <p:sp>
        <p:nvSpPr>
          <p:cNvPr id="194" name="Google Shape;194;p13"/>
          <p:cNvSpPr txBox="1"/>
          <p:nvPr/>
        </p:nvSpPr>
        <p:spPr>
          <a:xfrm>
            <a:off x="94489" y="873874"/>
            <a:ext cx="9049511" cy="49463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C71617"/>
              </a:buClr>
              <a:buSzPts val="2500"/>
              <a:buFont typeface="Arial"/>
              <a:buNone/>
            </a:pPr>
            <a:r>
              <a:rPr lang="en-US" sz="2500" b="1" i="0">
                <a:solidFill>
                  <a:srgbClr val="C71617"/>
                </a:solidFill>
                <a:latin typeface="Arial"/>
                <a:ea typeface="Arial"/>
                <a:cs typeface="Arial"/>
                <a:sym typeface="Arial"/>
              </a:rPr>
              <a:t>People with the greatest direct dependence on nature, including Indigenous Peoples and local communities, may be disproportionately affected by invasive alien species.</a:t>
            </a:r>
            <a:endParaRPr/>
          </a:p>
          <a:p>
            <a:pPr marL="0" marR="0" lvl="0" indent="0" algn="l" rtl="0">
              <a:spcBef>
                <a:spcPts val="0"/>
              </a:spcBef>
              <a:spcAft>
                <a:spcPts val="0"/>
              </a:spcAft>
              <a:buClr>
                <a:srgbClr val="41510D"/>
              </a:buClr>
              <a:buSzPts val="2500"/>
              <a:buFont typeface="Arial"/>
              <a:buNone/>
            </a:pPr>
            <a:endParaRPr sz="2500" b="1" i="0">
              <a:solidFill>
                <a:srgbClr val="C71617"/>
              </a:solidFill>
              <a:latin typeface="Arial"/>
              <a:ea typeface="Arial"/>
              <a:cs typeface="Arial"/>
              <a:sym typeface="Arial"/>
            </a:endParaRPr>
          </a:p>
        </p:txBody>
      </p:sp>
      <p:sp>
        <p:nvSpPr>
          <p:cNvPr id="195" name="Google Shape;195;p13"/>
          <p:cNvSpPr txBox="1"/>
          <p:nvPr/>
        </p:nvSpPr>
        <p:spPr>
          <a:xfrm>
            <a:off x="457200" y="4674485"/>
            <a:ext cx="3805719"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E4E7E0"/>
                </a:solidFill>
                <a:latin typeface="Arial"/>
                <a:ea typeface="Arial"/>
                <a:cs typeface="Arial"/>
                <a:sym typeface="Arial"/>
              </a:rPr>
              <a:t>#InvasiveAlienSpecies Assessment</a:t>
            </a:r>
            <a:endParaRPr/>
          </a:p>
        </p:txBody>
      </p:sp>
      <p:sp>
        <p:nvSpPr>
          <p:cNvPr id="196" name="Google Shape;196;p13"/>
          <p:cNvSpPr txBox="1"/>
          <p:nvPr/>
        </p:nvSpPr>
        <p:spPr>
          <a:xfrm>
            <a:off x="307754" y="1859314"/>
            <a:ext cx="6035100" cy="3047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rgbClr val="41510D"/>
                </a:solidFill>
                <a:latin typeface="Helvetica Neue"/>
                <a:ea typeface="Helvetica Neue"/>
                <a:cs typeface="Helvetica Neue"/>
                <a:sym typeface="Helvetica Neue"/>
              </a:rPr>
              <a:t>Invasive alien species can add to </a:t>
            </a:r>
            <a:r>
              <a:rPr lang="en-US" sz="1600">
                <a:solidFill>
                  <a:srgbClr val="C00000"/>
                </a:solidFill>
                <a:latin typeface="Helvetica Neue"/>
                <a:ea typeface="Helvetica Neue"/>
                <a:cs typeface="Helvetica Neue"/>
                <a:sym typeface="Helvetica Neue"/>
              </a:rPr>
              <a:t>marginalization</a:t>
            </a:r>
            <a:r>
              <a:rPr lang="en-US" sz="1600">
                <a:solidFill>
                  <a:srgbClr val="41510D"/>
                </a:solidFill>
                <a:latin typeface="Helvetica Neue"/>
                <a:ea typeface="Helvetica Neue"/>
                <a:cs typeface="Helvetica Neue"/>
                <a:sym typeface="Helvetica Neue"/>
              </a:rPr>
              <a:t> and </a:t>
            </a:r>
            <a:r>
              <a:rPr lang="en-US" sz="1600">
                <a:solidFill>
                  <a:srgbClr val="C00000"/>
                </a:solidFill>
                <a:latin typeface="Helvetica Neue"/>
                <a:ea typeface="Helvetica Neue"/>
                <a:cs typeface="Helvetica Neue"/>
                <a:sym typeface="Helvetica Neue"/>
              </a:rPr>
              <a:t>inequity</a:t>
            </a:r>
            <a:r>
              <a:rPr lang="en-US" sz="1600">
                <a:solidFill>
                  <a:srgbClr val="41510D"/>
                </a:solidFill>
                <a:latin typeface="Helvetica Neue"/>
                <a:ea typeface="Helvetica Neue"/>
                <a:cs typeface="Helvetica Neue"/>
                <a:sym typeface="Helvetica Neue"/>
              </a:rPr>
              <a:t>, including, in some contexts, </a:t>
            </a:r>
            <a:r>
              <a:rPr lang="en-US" sz="1600">
                <a:solidFill>
                  <a:srgbClr val="C00000"/>
                </a:solidFill>
                <a:latin typeface="Helvetica Neue"/>
                <a:ea typeface="Helvetica Neue"/>
                <a:cs typeface="Helvetica Neue"/>
                <a:sym typeface="Helvetica Neue"/>
              </a:rPr>
              <a:t>gender- and age-differentiated </a:t>
            </a:r>
            <a:r>
              <a:rPr lang="en-US" sz="1600">
                <a:solidFill>
                  <a:srgbClr val="41510D"/>
                </a:solidFill>
                <a:latin typeface="Helvetica Neue"/>
                <a:ea typeface="Helvetica Neue"/>
                <a:cs typeface="Helvetica Neue"/>
                <a:sym typeface="Helvetica Neue"/>
              </a:rPr>
              <a:t>impacts</a:t>
            </a:r>
            <a:endParaRPr/>
          </a:p>
          <a:p>
            <a:pPr marL="0" marR="0" lvl="0" indent="0" algn="l" rtl="0">
              <a:spcBef>
                <a:spcPts val="0"/>
              </a:spcBef>
              <a:spcAft>
                <a:spcPts val="0"/>
              </a:spcAft>
              <a:buNone/>
            </a:pPr>
            <a:endParaRPr sz="1600">
              <a:solidFill>
                <a:srgbClr val="41510D"/>
              </a:solidFill>
              <a:latin typeface="Helvetica Neue"/>
              <a:ea typeface="Helvetica Neue"/>
              <a:cs typeface="Helvetica Neue"/>
              <a:sym typeface="Helvetica Neue"/>
            </a:endParaRPr>
          </a:p>
          <a:p>
            <a:pPr marL="0" marR="0" lvl="0" indent="0" algn="l" rtl="0">
              <a:spcBef>
                <a:spcPts val="0"/>
              </a:spcBef>
              <a:spcAft>
                <a:spcPts val="0"/>
              </a:spcAft>
              <a:buNone/>
            </a:pPr>
            <a:r>
              <a:rPr lang="en-US" sz="1600">
                <a:solidFill>
                  <a:srgbClr val="41510D"/>
                </a:solidFill>
                <a:latin typeface="Helvetica Neue"/>
                <a:ea typeface="Helvetica Neue"/>
                <a:cs typeface="Helvetica Neue"/>
                <a:sym typeface="Helvetica Neue"/>
              </a:rPr>
              <a:t>More than 2,300 invasive alien species are found on </a:t>
            </a:r>
            <a:r>
              <a:rPr lang="en-US" sz="1600">
                <a:solidFill>
                  <a:srgbClr val="C00000"/>
                </a:solidFill>
                <a:latin typeface="Helvetica Neue"/>
                <a:ea typeface="Helvetica Neue"/>
                <a:cs typeface="Helvetica Neue"/>
                <a:sym typeface="Helvetica Neue"/>
              </a:rPr>
              <a:t>lands of Indigenous Peoples</a:t>
            </a:r>
            <a:r>
              <a:rPr lang="en-US" sz="1600">
                <a:solidFill>
                  <a:srgbClr val="41510D"/>
                </a:solidFill>
                <a:latin typeface="Helvetica Neue"/>
                <a:ea typeface="Helvetica Neue"/>
                <a:cs typeface="Helvetica Neue"/>
                <a:sym typeface="Helvetica Neue"/>
              </a:rPr>
              <a:t> across all regions of Earth </a:t>
            </a:r>
            <a:endParaRPr/>
          </a:p>
          <a:p>
            <a:pPr marL="0" marR="0" lvl="0" indent="0" algn="l" rtl="0">
              <a:spcBef>
                <a:spcPts val="0"/>
              </a:spcBef>
              <a:spcAft>
                <a:spcPts val="0"/>
              </a:spcAft>
              <a:buNone/>
            </a:pPr>
            <a:endParaRPr sz="1600">
              <a:solidFill>
                <a:srgbClr val="41510D"/>
              </a:solidFill>
              <a:latin typeface="Helvetica Neue"/>
              <a:ea typeface="Helvetica Neue"/>
              <a:cs typeface="Helvetica Neue"/>
              <a:sym typeface="Helvetica Neue"/>
            </a:endParaRPr>
          </a:p>
          <a:p>
            <a:pPr marL="0" marR="0" lvl="0" indent="0" algn="l" rtl="0">
              <a:spcBef>
                <a:spcPts val="0"/>
              </a:spcBef>
              <a:spcAft>
                <a:spcPts val="0"/>
              </a:spcAft>
              <a:buNone/>
            </a:pPr>
            <a:r>
              <a:rPr lang="en-US" sz="1600">
                <a:solidFill>
                  <a:srgbClr val="41510D"/>
                </a:solidFill>
                <a:latin typeface="Helvetica Neue"/>
                <a:ea typeface="Helvetica Neue"/>
                <a:cs typeface="Helvetica Neue"/>
                <a:sym typeface="Helvetica Neue"/>
              </a:rPr>
              <a:t>Invasive alien species negatively affect the autonomy, rights and cultural identities of Indigenous Peoples and local communities through the loss of traditional livelihoods and knowledge, reduced mobility and access to land, and increased labour to manage the invasive alien species</a:t>
            </a:r>
            <a:endParaRPr sz="1600">
              <a:solidFill>
                <a:srgbClr val="41510D"/>
              </a:solidFill>
              <a:latin typeface="Helvetica Neue"/>
              <a:ea typeface="Helvetica Neue"/>
              <a:cs typeface="Helvetica Neue"/>
              <a:sym typeface="Helvetica Neue"/>
            </a:endParaRPr>
          </a:p>
        </p:txBody>
      </p:sp>
      <p:pic>
        <p:nvPicPr>
          <p:cNvPr id="197" name="Google Shape;197;p13"/>
          <p:cNvPicPr preferRelativeResize="0"/>
          <p:nvPr/>
        </p:nvPicPr>
        <p:blipFill rotWithShape="1">
          <a:blip r:embed="rId4">
            <a:alphaModFix/>
          </a:blip>
          <a:srcRect/>
          <a:stretch/>
        </p:blipFill>
        <p:spPr>
          <a:xfrm>
            <a:off x="6457945" y="1713404"/>
            <a:ext cx="2378301" cy="1585674"/>
          </a:xfrm>
          <a:prstGeom prst="rect">
            <a:avLst/>
          </a:prstGeom>
          <a:noFill/>
          <a:ln>
            <a:noFill/>
          </a:ln>
        </p:spPr>
      </p:pic>
      <p:pic>
        <p:nvPicPr>
          <p:cNvPr id="198" name="Google Shape;198;p13" descr="A black background with a black square&#10;&#10;Description automatically generated with medium confidence"/>
          <p:cNvPicPr preferRelativeResize="0"/>
          <p:nvPr/>
        </p:nvPicPr>
        <p:blipFill rotWithShape="1">
          <a:blip r:embed="rId5">
            <a:alphaModFix/>
          </a:blip>
          <a:srcRect/>
          <a:stretch/>
        </p:blipFill>
        <p:spPr>
          <a:xfrm>
            <a:off x="8282" y="1819673"/>
            <a:ext cx="414528" cy="414528"/>
          </a:xfrm>
          <a:prstGeom prst="rect">
            <a:avLst/>
          </a:prstGeom>
          <a:noFill/>
          <a:ln>
            <a:noFill/>
          </a:ln>
        </p:spPr>
      </p:pic>
      <p:pic>
        <p:nvPicPr>
          <p:cNvPr id="199" name="Google Shape;199;p13" descr="A black background with a black square&#10;&#10;Description automatically generated with medium confidence"/>
          <p:cNvPicPr preferRelativeResize="0"/>
          <p:nvPr/>
        </p:nvPicPr>
        <p:blipFill rotWithShape="1">
          <a:blip r:embed="rId5">
            <a:alphaModFix/>
          </a:blip>
          <a:srcRect/>
          <a:stretch/>
        </p:blipFill>
        <p:spPr>
          <a:xfrm>
            <a:off x="8282" y="2786688"/>
            <a:ext cx="414528" cy="414528"/>
          </a:xfrm>
          <a:prstGeom prst="rect">
            <a:avLst/>
          </a:prstGeom>
          <a:noFill/>
          <a:ln>
            <a:noFill/>
          </a:ln>
        </p:spPr>
      </p:pic>
      <p:pic>
        <p:nvPicPr>
          <p:cNvPr id="200" name="Google Shape;200;p13" descr="A black background with a black square&#10;&#10;Description automatically generated with medium confidence"/>
          <p:cNvPicPr preferRelativeResize="0"/>
          <p:nvPr/>
        </p:nvPicPr>
        <p:blipFill rotWithShape="1">
          <a:blip r:embed="rId5">
            <a:alphaModFix/>
          </a:blip>
          <a:srcRect/>
          <a:stretch/>
        </p:blipFill>
        <p:spPr>
          <a:xfrm>
            <a:off x="8282" y="3518879"/>
            <a:ext cx="414528" cy="414528"/>
          </a:xfrm>
          <a:prstGeom prst="rect">
            <a:avLst/>
          </a:prstGeom>
          <a:noFill/>
          <a:ln>
            <a:noFill/>
          </a:ln>
        </p:spPr>
      </p:pic>
      <p:pic>
        <p:nvPicPr>
          <p:cNvPr id="201" name="Google Shape;201;p13"/>
          <p:cNvPicPr preferRelativeResize="0"/>
          <p:nvPr/>
        </p:nvPicPr>
        <p:blipFill rotWithShape="1">
          <a:blip r:embed="rId6">
            <a:alphaModFix/>
          </a:blip>
          <a:srcRect/>
          <a:stretch/>
        </p:blipFill>
        <p:spPr>
          <a:xfrm>
            <a:off x="6457944" y="3342604"/>
            <a:ext cx="2378301" cy="158600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5"/>
        <p:cNvGrpSpPr/>
        <p:nvPr/>
      </p:nvGrpSpPr>
      <p:grpSpPr>
        <a:xfrm>
          <a:off x="0" y="0"/>
          <a:ext cx="0" cy="0"/>
          <a:chOff x="0" y="0"/>
          <a:chExt cx="0" cy="0"/>
        </a:xfrm>
      </p:grpSpPr>
      <p:sp>
        <p:nvSpPr>
          <p:cNvPr id="206" name="Google Shape;206;p14"/>
          <p:cNvSpPr txBox="1"/>
          <p:nvPr/>
        </p:nvSpPr>
        <p:spPr>
          <a:xfrm>
            <a:off x="457200" y="4674485"/>
            <a:ext cx="3805719"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E4E7E0"/>
                </a:solidFill>
                <a:latin typeface="Arial"/>
                <a:ea typeface="Arial"/>
                <a:cs typeface="Arial"/>
                <a:sym typeface="Arial"/>
              </a:rPr>
              <a:t>#InvasiveAlienSpecies Assessment</a:t>
            </a:r>
            <a:endParaRPr/>
          </a:p>
        </p:txBody>
      </p:sp>
      <p:pic>
        <p:nvPicPr>
          <p:cNvPr id="207" name="Google Shape;207;p14" descr="A poster with a map and text&#10;&#10;Description automatically generated"/>
          <p:cNvPicPr preferRelativeResize="0"/>
          <p:nvPr/>
        </p:nvPicPr>
        <p:blipFill rotWithShape="1">
          <a:blip r:embed="rId4">
            <a:alphaModFix/>
          </a:blip>
          <a:srcRect/>
          <a:stretch/>
        </p:blipFill>
        <p:spPr>
          <a:xfrm>
            <a:off x="0" y="0"/>
            <a:ext cx="3994608" cy="5143500"/>
          </a:xfrm>
          <a:prstGeom prst="rect">
            <a:avLst/>
          </a:prstGeom>
          <a:noFill/>
          <a:ln>
            <a:noFill/>
          </a:ln>
        </p:spPr>
      </p:pic>
      <p:sp>
        <p:nvSpPr>
          <p:cNvPr id="208" name="Google Shape;208;p14"/>
          <p:cNvSpPr txBox="1"/>
          <p:nvPr/>
        </p:nvSpPr>
        <p:spPr>
          <a:xfrm>
            <a:off x="4129087" y="2092786"/>
            <a:ext cx="5014913" cy="1613581"/>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C71617"/>
              </a:buClr>
              <a:buSzPts val="2500"/>
              <a:buFont typeface="Arial"/>
              <a:buNone/>
            </a:pPr>
            <a:r>
              <a:rPr lang="en-US" sz="2500" b="1" i="0">
                <a:solidFill>
                  <a:srgbClr val="C71617"/>
                </a:solidFill>
                <a:latin typeface="Arial"/>
                <a:ea typeface="Arial"/>
                <a:cs typeface="Arial"/>
                <a:sym typeface="Arial"/>
              </a:rPr>
              <a:t>Extent of the problems caused by invasive alien species</a:t>
            </a:r>
            <a:endParaRPr/>
          </a:p>
          <a:p>
            <a:pPr marL="0" marR="0" lvl="0" indent="0" algn="l" rtl="0">
              <a:spcBef>
                <a:spcPts val="0"/>
              </a:spcBef>
              <a:spcAft>
                <a:spcPts val="0"/>
              </a:spcAft>
              <a:buClr>
                <a:srgbClr val="41510D"/>
              </a:buClr>
              <a:buSzPts val="2500"/>
              <a:buFont typeface="Arial"/>
              <a:buNone/>
            </a:pPr>
            <a:endParaRPr sz="2500" b="0" i="0">
              <a:solidFill>
                <a:srgbClr val="C71617"/>
              </a:solidFill>
              <a:latin typeface="Arial"/>
              <a:ea typeface="Arial"/>
              <a:cs typeface="Arial"/>
              <a:sym typeface="Arial"/>
            </a:endParaRPr>
          </a:p>
          <a:p>
            <a:pPr marL="0" marR="0" lvl="0" indent="0" algn="l" rtl="0">
              <a:spcBef>
                <a:spcPts val="0"/>
              </a:spcBef>
              <a:spcAft>
                <a:spcPts val="0"/>
              </a:spcAft>
              <a:buClr>
                <a:srgbClr val="41510D"/>
              </a:buClr>
              <a:buSzPts val="1600"/>
              <a:buFont typeface="Helvetica Neue"/>
              <a:buNone/>
            </a:pPr>
            <a:r>
              <a:rPr lang="en-US" sz="1600" b="0" i="0">
                <a:solidFill>
                  <a:srgbClr val="41510D"/>
                </a:solidFill>
                <a:latin typeface="Helvetica Neue"/>
                <a:ea typeface="Helvetica Neue"/>
                <a:cs typeface="Helvetica Neue"/>
                <a:sym typeface="Helvetica Neue"/>
              </a:rPr>
              <a:t>Invasive alien species are a major driver of species </a:t>
            </a:r>
            <a:r>
              <a:rPr lang="en-US" sz="1600" b="0" i="0">
                <a:solidFill>
                  <a:srgbClr val="C00000"/>
                </a:solidFill>
                <a:latin typeface="Helvetica Neue"/>
                <a:ea typeface="Helvetica Neue"/>
                <a:cs typeface="Helvetica Neue"/>
                <a:sym typeface="Helvetica Neue"/>
              </a:rPr>
              <a:t>extinctions</a:t>
            </a:r>
            <a:r>
              <a:rPr lang="en-US" sz="1600" b="0" i="0">
                <a:solidFill>
                  <a:srgbClr val="41510D"/>
                </a:solidFill>
                <a:latin typeface="Helvetica Neue"/>
                <a:ea typeface="Helvetica Neue"/>
                <a:cs typeface="Helvetica Neue"/>
                <a:sym typeface="Helvetica Neue"/>
              </a:rPr>
              <a:t>, impose an </a:t>
            </a:r>
            <a:r>
              <a:rPr lang="en-US" sz="1600" b="0" i="0">
                <a:solidFill>
                  <a:srgbClr val="C00000"/>
                </a:solidFill>
                <a:latin typeface="Helvetica Neue"/>
                <a:ea typeface="Helvetica Neue"/>
                <a:cs typeface="Helvetica Neue"/>
                <a:sym typeface="Helvetica Neue"/>
              </a:rPr>
              <a:t>economic</a:t>
            </a:r>
            <a:r>
              <a:rPr lang="en-US" sz="1600" b="0" i="0">
                <a:solidFill>
                  <a:srgbClr val="41510D"/>
                </a:solidFill>
                <a:latin typeface="Helvetica Neue"/>
                <a:ea typeface="Helvetica Neue"/>
                <a:cs typeface="Helvetica Neue"/>
                <a:sym typeface="Helvetica Neue"/>
              </a:rPr>
              <a:t> burden and overwhelmingly undermine </a:t>
            </a:r>
            <a:r>
              <a:rPr lang="en-US" sz="1600" b="0" i="0">
                <a:solidFill>
                  <a:srgbClr val="C00000"/>
                </a:solidFill>
                <a:latin typeface="Helvetica Neue"/>
                <a:ea typeface="Helvetica Neue"/>
                <a:cs typeface="Helvetica Neue"/>
                <a:sym typeface="Helvetica Neue"/>
              </a:rPr>
              <a:t>good quality of life</a:t>
            </a:r>
            <a:endParaRPr/>
          </a:p>
          <a:p>
            <a:pPr marL="0" marR="0" lvl="0" indent="0" algn="l" rtl="0">
              <a:spcBef>
                <a:spcPts val="0"/>
              </a:spcBef>
              <a:spcAft>
                <a:spcPts val="0"/>
              </a:spcAft>
              <a:buClr>
                <a:srgbClr val="41510D"/>
              </a:buClr>
              <a:buSzPts val="1600"/>
              <a:buFont typeface="Arial"/>
              <a:buNone/>
            </a:pPr>
            <a:endParaRPr sz="1600" b="0" i="0">
              <a:solidFill>
                <a:srgbClr val="41510D"/>
              </a:solidFill>
              <a:latin typeface="Helvetica Neue"/>
              <a:ea typeface="Helvetica Neue"/>
              <a:cs typeface="Helvetica Neue"/>
              <a:sym typeface="Helvetica Neue"/>
            </a:endParaRPr>
          </a:p>
          <a:p>
            <a:pPr marL="0" marR="0" lvl="0" indent="0" algn="l" rtl="0">
              <a:spcBef>
                <a:spcPts val="0"/>
              </a:spcBef>
              <a:spcAft>
                <a:spcPts val="0"/>
              </a:spcAft>
              <a:buClr>
                <a:srgbClr val="41510D"/>
              </a:buClr>
              <a:buSzPts val="2500"/>
              <a:buFont typeface="Arial"/>
              <a:buNone/>
            </a:pPr>
            <a:endParaRPr sz="2500" b="1" i="0">
              <a:solidFill>
                <a:srgbClr val="C71617"/>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2"/>
        <p:cNvGrpSpPr/>
        <p:nvPr/>
      </p:nvGrpSpPr>
      <p:grpSpPr>
        <a:xfrm>
          <a:off x="0" y="0"/>
          <a:ext cx="0" cy="0"/>
          <a:chOff x="0" y="0"/>
          <a:chExt cx="0" cy="0"/>
        </a:xfrm>
      </p:grpSpPr>
      <p:sp>
        <p:nvSpPr>
          <p:cNvPr id="213" name="Google Shape;213;p15"/>
          <p:cNvSpPr txBox="1"/>
          <p:nvPr/>
        </p:nvSpPr>
        <p:spPr>
          <a:xfrm>
            <a:off x="305274" y="1922500"/>
            <a:ext cx="5189700" cy="1965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a:solidFill>
                  <a:srgbClr val="41510D"/>
                </a:solidFill>
                <a:latin typeface="Helvetica Neue"/>
                <a:ea typeface="Helvetica Neue"/>
                <a:cs typeface="Helvetica Neue"/>
                <a:sym typeface="Helvetica Neue"/>
              </a:rPr>
              <a:t>Although most countries (80%) have </a:t>
            </a:r>
            <a:r>
              <a:rPr lang="en-US" sz="1600">
                <a:solidFill>
                  <a:srgbClr val="C00000"/>
                </a:solidFill>
                <a:latin typeface="Helvetica Neue"/>
                <a:ea typeface="Helvetica Neue"/>
                <a:cs typeface="Helvetica Neue"/>
                <a:sym typeface="Helvetica Neue"/>
              </a:rPr>
              <a:t>targets for the management of biological invasions</a:t>
            </a:r>
            <a:r>
              <a:rPr lang="en-US" sz="1600">
                <a:solidFill>
                  <a:srgbClr val="41510D"/>
                </a:solidFill>
                <a:latin typeface="Helvetica Neue"/>
                <a:ea typeface="Helvetica Neue"/>
                <a:cs typeface="Helvetica Neue"/>
                <a:sym typeface="Helvetica Neue"/>
              </a:rPr>
              <a:t> within their national biodiversity strategies and action plans</a:t>
            </a:r>
            <a:endParaRPr/>
          </a:p>
          <a:p>
            <a:pPr marL="0" marR="0" lvl="0" indent="0" algn="l" rtl="0">
              <a:spcBef>
                <a:spcPts val="0"/>
              </a:spcBef>
              <a:spcAft>
                <a:spcPts val="0"/>
              </a:spcAft>
              <a:buNone/>
            </a:pPr>
            <a:endParaRPr sz="1600">
              <a:solidFill>
                <a:srgbClr val="41510D"/>
              </a:solidFill>
              <a:latin typeface="Helvetica Neue"/>
              <a:ea typeface="Helvetica Neue"/>
              <a:cs typeface="Helvetica Neue"/>
              <a:sym typeface="Helvetica Neue"/>
            </a:endParaRPr>
          </a:p>
          <a:p>
            <a:pPr marL="0" marR="0" lvl="0" indent="0" algn="l" rtl="0">
              <a:spcBef>
                <a:spcPts val="0"/>
              </a:spcBef>
              <a:spcAft>
                <a:spcPts val="0"/>
              </a:spcAft>
              <a:buNone/>
            </a:pPr>
            <a:r>
              <a:rPr lang="en-US" sz="1600">
                <a:solidFill>
                  <a:srgbClr val="41510D"/>
                </a:solidFill>
                <a:latin typeface="Helvetica Neue"/>
                <a:ea typeface="Helvetica Neue"/>
                <a:cs typeface="Helvetica Neue"/>
                <a:sym typeface="Helvetica Neue"/>
              </a:rPr>
              <a:t>83% of countries do not have </a:t>
            </a:r>
            <a:r>
              <a:rPr lang="en-US" sz="1600">
                <a:solidFill>
                  <a:srgbClr val="C00000"/>
                </a:solidFill>
                <a:latin typeface="Helvetica Neue"/>
                <a:ea typeface="Helvetica Neue"/>
                <a:cs typeface="Helvetica Neue"/>
                <a:sym typeface="Helvetica Neue"/>
              </a:rPr>
              <a:t>national legislation or regulations </a:t>
            </a:r>
            <a:r>
              <a:rPr lang="en-US" sz="1600">
                <a:solidFill>
                  <a:srgbClr val="41510D"/>
                </a:solidFill>
                <a:latin typeface="Helvetica Neue"/>
                <a:ea typeface="Helvetica Neue"/>
                <a:cs typeface="Helvetica Neue"/>
                <a:sym typeface="Helvetica Neue"/>
              </a:rPr>
              <a:t>directed specifically toward the prevention and control of invasive alien species.</a:t>
            </a:r>
            <a:endParaRPr/>
          </a:p>
          <a:p>
            <a:pPr marL="0" marR="0" lvl="0" indent="0" algn="l" rtl="0">
              <a:spcBef>
                <a:spcPts val="0"/>
              </a:spcBef>
              <a:spcAft>
                <a:spcPts val="0"/>
              </a:spcAft>
              <a:buNone/>
            </a:pPr>
            <a:endParaRPr sz="1600">
              <a:solidFill>
                <a:srgbClr val="41510D"/>
              </a:solidFill>
              <a:latin typeface="Helvetica Neue"/>
              <a:ea typeface="Helvetica Neue"/>
              <a:cs typeface="Helvetica Neue"/>
              <a:sym typeface="Helvetica Neue"/>
            </a:endParaRPr>
          </a:p>
          <a:p>
            <a:pPr marL="0" marR="0" lvl="0" indent="0" algn="l" rtl="0">
              <a:spcBef>
                <a:spcPts val="0"/>
              </a:spcBef>
              <a:spcAft>
                <a:spcPts val="0"/>
              </a:spcAft>
              <a:buNone/>
            </a:pPr>
            <a:r>
              <a:rPr lang="en-US" sz="1600">
                <a:solidFill>
                  <a:srgbClr val="41510D"/>
                </a:solidFill>
                <a:latin typeface="Helvetica Neue"/>
                <a:ea typeface="Helvetica Neue"/>
                <a:cs typeface="Helvetica Neue"/>
                <a:sym typeface="Helvetica Neue"/>
              </a:rPr>
              <a:t>Nearly half of all countries (45%) do not </a:t>
            </a:r>
            <a:r>
              <a:rPr lang="en-US" sz="1600">
                <a:solidFill>
                  <a:srgbClr val="C00000"/>
                </a:solidFill>
                <a:latin typeface="Helvetica Neue"/>
                <a:ea typeface="Helvetica Neue"/>
                <a:cs typeface="Helvetica Neue"/>
                <a:sym typeface="Helvetica Neue"/>
              </a:rPr>
              <a:t>invest in management</a:t>
            </a:r>
            <a:r>
              <a:rPr lang="en-US" sz="1600">
                <a:solidFill>
                  <a:srgbClr val="41510D"/>
                </a:solidFill>
                <a:latin typeface="Helvetica Neue"/>
                <a:ea typeface="Helvetica Neue"/>
                <a:cs typeface="Helvetica Neue"/>
                <a:sym typeface="Helvetica Neue"/>
              </a:rPr>
              <a:t> of </a:t>
            </a:r>
            <a:r>
              <a:rPr lang="en-US" sz="1600">
                <a:solidFill>
                  <a:srgbClr val="41510D"/>
                </a:solidFill>
                <a:latin typeface="Helvetica Neue"/>
                <a:ea typeface="Helvetica Neue"/>
                <a:cs typeface="Helvetica Neue"/>
                <a:sym typeface="Helvetica Neue"/>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invasive alien species</a:t>
            </a:r>
            <a:endParaRPr>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endParaRPr>
          </a:p>
          <a:p>
            <a:pPr marL="0" marR="0" lvl="0" indent="0" algn="l" rtl="0">
              <a:spcBef>
                <a:spcPts val="0"/>
              </a:spcBef>
              <a:spcAft>
                <a:spcPts val="0"/>
              </a:spcAft>
              <a:buNone/>
            </a:pPr>
            <a:endParaRPr sz="1600">
              <a:solidFill>
                <a:srgbClr val="41510D"/>
              </a:solidFill>
              <a:latin typeface="Helvetica Neue"/>
              <a:ea typeface="Helvetica Neue"/>
              <a:cs typeface="Helvetica Neue"/>
              <a:sym typeface="Helvetica Neue"/>
            </a:endParaRPr>
          </a:p>
          <a:p>
            <a:pPr marL="0" marR="0" lvl="0" indent="0" algn="l" rtl="0">
              <a:spcBef>
                <a:spcPts val="0"/>
              </a:spcBef>
              <a:spcAft>
                <a:spcPts val="0"/>
              </a:spcAft>
              <a:buNone/>
            </a:pPr>
            <a:endParaRPr sz="1600">
              <a:solidFill>
                <a:srgbClr val="41510D"/>
              </a:solidFill>
              <a:latin typeface="Helvetica Neue"/>
              <a:ea typeface="Helvetica Neue"/>
              <a:cs typeface="Helvetica Neue"/>
              <a:sym typeface="Helvetica Neue"/>
            </a:endParaRPr>
          </a:p>
          <a:p>
            <a:pPr marL="0" marR="0" lvl="0" indent="0" algn="l" rtl="0">
              <a:spcBef>
                <a:spcPts val="0"/>
              </a:spcBef>
              <a:spcAft>
                <a:spcPts val="0"/>
              </a:spcAft>
              <a:buNone/>
            </a:pPr>
            <a:endParaRPr sz="1600">
              <a:solidFill>
                <a:srgbClr val="41510D"/>
              </a:solidFill>
              <a:latin typeface="Helvetica Neue"/>
              <a:ea typeface="Helvetica Neue"/>
              <a:cs typeface="Helvetica Neue"/>
              <a:sym typeface="Helvetica Neue"/>
            </a:endParaRPr>
          </a:p>
          <a:p>
            <a:pPr marL="0" marR="0" lvl="0" indent="0" algn="l" rtl="0">
              <a:spcBef>
                <a:spcPts val="0"/>
              </a:spcBef>
              <a:spcAft>
                <a:spcPts val="0"/>
              </a:spcAft>
              <a:buNone/>
            </a:pPr>
            <a:endParaRPr sz="2000">
              <a:solidFill>
                <a:srgbClr val="037473"/>
              </a:solidFill>
              <a:latin typeface="Helvetica Neue"/>
              <a:ea typeface="Helvetica Neue"/>
              <a:cs typeface="Helvetica Neue"/>
              <a:sym typeface="Helvetica Neue"/>
            </a:endParaRPr>
          </a:p>
        </p:txBody>
      </p:sp>
      <p:sp>
        <p:nvSpPr>
          <p:cNvPr id="214" name="Google Shape;214;p15"/>
          <p:cNvSpPr txBox="1"/>
          <p:nvPr/>
        </p:nvSpPr>
        <p:spPr>
          <a:xfrm>
            <a:off x="457200" y="4674485"/>
            <a:ext cx="3805719"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E4E7E0"/>
                </a:solidFill>
                <a:latin typeface="Arial"/>
                <a:ea typeface="Arial"/>
                <a:cs typeface="Arial"/>
                <a:sym typeface="Arial"/>
              </a:rPr>
              <a:t>#InvasiveAlienSpecies Assessment</a:t>
            </a:r>
            <a:endParaRPr/>
          </a:p>
        </p:txBody>
      </p:sp>
      <p:sp>
        <p:nvSpPr>
          <p:cNvPr id="215" name="Google Shape;215;p15"/>
          <p:cNvSpPr txBox="1"/>
          <p:nvPr/>
        </p:nvSpPr>
        <p:spPr>
          <a:xfrm>
            <a:off x="305283" y="905366"/>
            <a:ext cx="9048037" cy="49463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C71617"/>
              </a:buClr>
              <a:buSzPts val="2500"/>
              <a:buFont typeface="Arial"/>
              <a:buNone/>
            </a:pPr>
            <a:r>
              <a:rPr lang="en-US" sz="2500" b="1" i="0">
                <a:solidFill>
                  <a:srgbClr val="C71617"/>
                </a:solidFill>
                <a:latin typeface="Arial"/>
                <a:ea typeface="Arial"/>
                <a:cs typeface="Arial"/>
                <a:sym typeface="Arial"/>
              </a:rPr>
              <a:t>Current policies have been insufficient in managing biological invasions and preventing and controlling invasive alien species </a:t>
            </a:r>
            <a:endParaRPr/>
          </a:p>
        </p:txBody>
      </p:sp>
      <p:pic>
        <p:nvPicPr>
          <p:cNvPr id="216" name="Google Shape;216;p15" descr="A person holding a globe&#10;&#10;Description automatically generated"/>
          <p:cNvPicPr preferRelativeResize="0"/>
          <p:nvPr/>
        </p:nvPicPr>
        <p:blipFill rotWithShape="1">
          <a:blip r:embed="rId4">
            <a:alphaModFix/>
          </a:blip>
          <a:srcRect/>
          <a:stretch/>
        </p:blipFill>
        <p:spPr>
          <a:xfrm>
            <a:off x="5429594" y="2022595"/>
            <a:ext cx="3637288" cy="2424859"/>
          </a:xfrm>
          <a:prstGeom prst="rect">
            <a:avLst/>
          </a:prstGeom>
          <a:noFill/>
          <a:ln>
            <a:noFill/>
          </a:ln>
        </p:spPr>
      </p:pic>
      <p:pic>
        <p:nvPicPr>
          <p:cNvPr id="217" name="Google Shape;217;p15" descr="A black background with a black square&#10;&#10;Description automatically generated with medium confidence"/>
          <p:cNvPicPr preferRelativeResize="0"/>
          <p:nvPr/>
        </p:nvPicPr>
        <p:blipFill rotWithShape="1">
          <a:blip r:embed="rId5">
            <a:alphaModFix/>
          </a:blip>
          <a:srcRect/>
          <a:stretch/>
        </p:blipFill>
        <p:spPr>
          <a:xfrm>
            <a:off x="0" y="1860767"/>
            <a:ext cx="414528" cy="414528"/>
          </a:xfrm>
          <a:prstGeom prst="rect">
            <a:avLst/>
          </a:prstGeom>
          <a:noFill/>
          <a:ln>
            <a:noFill/>
          </a:ln>
        </p:spPr>
      </p:pic>
      <p:pic>
        <p:nvPicPr>
          <p:cNvPr id="218" name="Google Shape;218;p15" descr="A black background with a black square&#10;&#10;Description automatically generated with medium confidence"/>
          <p:cNvPicPr preferRelativeResize="0"/>
          <p:nvPr/>
        </p:nvPicPr>
        <p:blipFill rotWithShape="1">
          <a:blip r:embed="rId5">
            <a:alphaModFix/>
          </a:blip>
          <a:srcRect/>
          <a:stretch/>
        </p:blipFill>
        <p:spPr>
          <a:xfrm>
            <a:off x="0" y="2839974"/>
            <a:ext cx="414528" cy="414528"/>
          </a:xfrm>
          <a:prstGeom prst="rect">
            <a:avLst/>
          </a:prstGeom>
          <a:noFill/>
          <a:ln>
            <a:noFill/>
          </a:ln>
        </p:spPr>
      </p:pic>
      <p:pic>
        <p:nvPicPr>
          <p:cNvPr id="219" name="Google Shape;219;p15" descr="A black background with a black square&#10;&#10;Description automatically generated with medium confidence"/>
          <p:cNvPicPr preferRelativeResize="0"/>
          <p:nvPr/>
        </p:nvPicPr>
        <p:blipFill rotWithShape="1">
          <a:blip r:embed="rId5">
            <a:alphaModFix/>
          </a:blip>
          <a:srcRect/>
          <a:stretch/>
        </p:blipFill>
        <p:spPr>
          <a:xfrm>
            <a:off x="0" y="3864773"/>
            <a:ext cx="414528" cy="41452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3"/>
        <p:cNvGrpSpPr/>
        <p:nvPr/>
      </p:nvGrpSpPr>
      <p:grpSpPr>
        <a:xfrm>
          <a:off x="0" y="0"/>
          <a:ext cx="0" cy="0"/>
          <a:chOff x="0" y="0"/>
          <a:chExt cx="0" cy="0"/>
        </a:xfrm>
      </p:grpSpPr>
      <p:sp>
        <p:nvSpPr>
          <p:cNvPr id="224" name="Google Shape;224;p16"/>
          <p:cNvSpPr txBox="1"/>
          <p:nvPr/>
        </p:nvSpPr>
        <p:spPr>
          <a:xfrm>
            <a:off x="327707" y="2672261"/>
            <a:ext cx="3920147" cy="49463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C71617"/>
              </a:buClr>
              <a:buSzPts val="2000"/>
              <a:buFont typeface="Arial"/>
              <a:buNone/>
            </a:pPr>
            <a:r>
              <a:rPr lang="en-US" sz="2000" b="1" i="0">
                <a:solidFill>
                  <a:srgbClr val="C71617"/>
                </a:solidFill>
                <a:latin typeface="Arial"/>
                <a:ea typeface="Arial"/>
                <a:cs typeface="Arial"/>
                <a:sym typeface="Arial"/>
              </a:rPr>
              <a:t>The threats from invasive alien species are increasing significantly in every region and across all taxa</a:t>
            </a:r>
            <a:endParaRPr/>
          </a:p>
          <a:p>
            <a:pPr marL="0" marR="0" lvl="0" indent="0" algn="l" rtl="0">
              <a:spcBef>
                <a:spcPts val="0"/>
              </a:spcBef>
              <a:spcAft>
                <a:spcPts val="0"/>
              </a:spcAft>
              <a:buClr>
                <a:srgbClr val="41510D"/>
              </a:buClr>
              <a:buSzPts val="2000"/>
              <a:buFont typeface="Arial"/>
              <a:buNone/>
            </a:pPr>
            <a:endParaRPr sz="2000" b="1" i="0">
              <a:solidFill>
                <a:srgbClr val="C71617"/>
              </a:solidFill>
              <a:latin typeface="Arial"/>
              <a:ea typeface="Arial"/>
              <a:cs typeface="Arial"/>
              <a:sym typeface="Arial"/>
            </a:endParaRPr>
          </a:p>
          <a:p>
            <a:pPr marL="0" marR="0" lvl="0" indent="0" algn="l" rtl="0">
              <a:spcBef>
                <a:spcPts val="0"/>
              </a:spcBef>
              <a:spcAft>
                <a:spcPts val="0"/>
              </a:spcAft>
              <a:buClr>
                <a:srgbClr val="C00000"/>
              </a:buClr>
              <a:buSzPts val="1600"/>
              <a:buFont typeface="Helvetica Neue"/>
              <a:buNone/>
            </a:pPr>
            <a:r>
              <a:rPr lang="en-US" sz="1600" b="0" i="0">
                <a:solidFill>
                  <a:srgbClr val="C00000"/>
                </a:solidFill>
                <a:latin typeface="Helvetica Neue"/>
                <a:ea typeface="Helvetica Neue"/>
                <a:cs typeface="Helvetica Neue"/>
                <a:sym typeface="Helvetica Neue"/>
              </a:rPr>
              <a:t>37% </a:t>
            </a:r>
            <a:r>
              <a:rPr lang="en-US" sz="1600" b="0" i="0">
                <a:solidFill>
                  <a:srgbClr val="41510D"/>
                </a:solidFill>
                <a:latin typeface="Helvetica Neue"/>
                <a:ea typeface="Helvetica Neue"/>
                <a:cs typeface="Helvetica Neue"/>
                <a:sym typeface="Helvetica Neue"/>
              </a:rPr>
              <a:t>of all known alien species have been reported since 1970 </a:t>
            </a:r>
            <a:endParaRPr/>
          </a:p>
          <a:p>
            <a:pPr marL="0" marR="0" lvl="0" indent="0" algn="l" rtl="0">
              <a:spcBef>
                <a:spcPts val="0"/>
              </a:spcBef>
              <a:spcAft>
                <a:spcPts val="0"/>
              </a:spcAft>
              <a:buClr>
                <a:srgbClr val="41510D"/>
              </a:buClr>
              <a:buSzPts val="1600"/>
              <a:buFont typeface="Arial"/>
              <a:buNone/>
            </a:pPr>
            <a:endParaRPr sz="1600" b="0" i="0">
              <a:solidFill>
                <a:srgbClr val="41510D"/>
              </a:solidFill>
              <a:latin typeface="Helvetica Neue"/>
              <a:ea typeface="Helvetica Neue"/>
              <a:cs typeface="Helvetica Neue"/>
              <a:sym typeface="Helvetica Neue"/>
            </a:endParaRPr>
          </a:p>
          <a:p>
            <a:pPr marL="0" marR="0" lvl="0" indent="0" algn="l" rtl="0">
              <a:spcBef>
                <a:spcPts val="0"/>
              </a:spcBef>
              <a:spcAft>
                <a:spcPts val="0"/>
              </a:spcAft>
              <a:buClr>
                <a:srgbClr val="41510D"/>
              </a:buClr>
              <a:buSzPts val="1600"/>
              <a:buFont typeface="Helvetica Neue"/>
              <a:buNone/>
            </a:pPr>
            <a:r>
              <a:rPr lang="en-US" sz="1600" b="0" i="0">
                <a:solidFill>
                  <a:srgbClr val="41510D"/>
                </a:solidFill>
                <a:latin typeface="Helvetica Neue"/>
                <a:ea typeface="Helvetica Neue"/>
                <a:cs typeface="Helvetica Neue"/>
                <a:sym typeface="Helvetica Neue"/>
              </a:rPr>
              <a:t>The number of alien species has been </a:t>
            </a:r>
            <a:r>
              <a:rPr lang="en-US" sz="1600" b="0" i="0">
                <a:solidFill>
                  <a:srgbClr val="C00000"/>
                </a:solidFill>
                <a:latin typeface="Helvetica Neue"/>
                <a:ea typeface="Helvetica Neue"/>
                <a:cs typeface="Helvetica Neue"/>
                <a:sym typeface="Helvetica Neue"/>
              </a:rPr>
              <a:t>rising continuousl</a:t>
            </a:r>
            <a:r>
              <a:rPr lang="en-US" sz="1600" b="0" i="0">
                <a:solidFill>
                  <a:srgbClr val="41510D"/>
                </a:solidFill>
                <a:latin typeface="Helvetica Neue"/>
                <a:ea typeface="Helvetica Neue"/>
                <a:cs typeface="Helvetica Neue"/>
                <a:sym typeface="Helvetica Neue"/>
              </a:rPr>
              <a:t>y for centuries in all regions and is expected to continue increasing in the future</a:t>
            </a:r>
            <a:endParaRPr/>
          </a:p>
          <a:p>
            <a:pPr marL="0" marR="0" lvl="0" indent="0" algn="l" rtl="0">
              <a:spcBef>
                <a:spcPts val="0"/>
              </a:spcBef>
              <a:spcAft>
                <a:spcPts val="0"/>
              </a:spcAft>
              <a:buClr>
                <a:srgbClr val="41510D"/>
              </a:buClr>
              <a:buSzPts val="2000"/>
              <a:buFont typeface="Arial"/>
              <a:buNone/>
            </a:pPr>
            <a:br>
              <a:rPr lang="en-US" sz="2000" b="1" i="0">
                <a:solidFill>
                  <a:srgbClr val="41510D"/>
                </a:solidFill>
                <a:latin typeface="Arial"/>
                <a:ea typeface="Arial"/>
                <a:cs typeface="Arial"/>
                <a:sym typeface="Arial"/>
              </a:rPr>
            </a:br>
            <a:endParaRPr sz="2000" b="1" i="0">
              <a:solidFill>
                <a:srgbClr val="C71617"/>
              </a:solidFill>
              <a:latin typeface="Arial"/>
              <a:ea typeface="Arial"/>
              <a:cs typeface="Arial"/>
              <a:sym typeface="Arial"/>
            </a:endParaRPr>
          </a:p>
          <a:p>
            <a:pPr marL="0" marR="0" lvl="0" indent="0" algn="l" rtl="0">
              <a:spcBef>
                <a:spcPts val="0"/>
              </a:spcBef>
              <a:spcAft>
                <a:spcPts val="0"/>
              </a:spcAft>
              <a:buClr>
                <a:srgbClr val="41510D"/>
              </a:buClr>
              <a:buSzPts val="2000"/>
              <a:buFont typeface="Arial"/>
              <a:buNone/>
            </a:pPr>
            <a:endParaRPr sz="2000" b="1" i="0">
              <a:solidFill>
                <a:srgbClr val="C71617"/>
              </a:solidFill>
              <a:latin typeface="Arial"/>
              <a:ea typeface="Arial"/>
              <a:cs typeface="Arial"/>
              <a:sym typeface="Arial"/>
            </a:endParaRPr>
          </a:p>
        </p:txBody>
      </p:sp>
      <p:sp>
        <p:nvSpPr>
          <p:cNvPr id="225" name="Google Shape;225;p16"/>
          <p:cNvSpPr txBox="1"/>
          <p:nvPr/>
        </p:nvSpPr>
        <p:spPr>
          <a:xfrm>
            <a:off x="457200" y="4674485"/>
            <a:ext cx="3805719"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E4E7E0"/>
                </a:solidFill>
                <a:latin typeface="Arial"/>
                <a:ea typeface="Arial"/>
                <a:cs typeface="Arial"/>
                <a:sym typeface="Arial"/>
              </a:rPr>
              <a:t>#InvasiveAlienSpecies Assessment</a:t>
            </a:r>
            <a:endParaRPr/>
          </a:p>
        </p:txBody>
      </p:sp>
      <p:pic>
        <p:nvPicPr>
          <p:cNvPr id="226" name="Google Shape;226;p16" descr="A screenshot of a graph&#10;&#10;Description automatically generated"/>
          <p:cNvPicPr preferRelativeResize="0"/>
          <p:nvPr/>
        </p:nvPicPr>
        <p:blipFill rotWithShape="1">
          <a:blip r:embed="rId4">
            <a:alphaModFix/>
          </a:blip>
          <a:srcRect/>
          <a:stretch/>
        </p:blipFill>
        <p:spPr>
          <a:xfrm>
            <a:off x="4161033" y="1191802"/>
            <a:ext cx="4856920" cy="2960919"/>
          </a:xfrm>
          <a:prstGeom prst="rect">
            <a:avLst/>
          </a:prstGeom>
          <a:noFill/>
          <a:ln>
            <a:noFill/>
          </a:ln>
        </p:spPr>
      </p:pic>
      <p:pic>
        <p:nvPicPr>
          <p:cNvPr id="227" name="Google Shape;227;p16" descr="A black background with a black square&#10;&#10;Description automatically generated with medium confidence"/>
          <p:cNvPicPr preferRelativeResize="0"/>
          <p:nvPr/>
        </p:nvPicPr>
        <p:blipFill rotWithShape="1">
          <a:blip r:embed="rId5">
            <a:alphaModFix/>
          </a:blip>
          <a:srcRect/>
          <a:stretch/>
        </p:blipFill>
        <p:spPr>
          <a:xfrm>
            <a:off x="0" y="2364486"/>
            <a:ext cx="414528" cy="414528"/>
          </a:xfrm>
          <a:prstGeom prst="rect">
            <a:avLst/>
          </a:prstGeom>
          <a:noFill/>
          <a:ln>
            <a:noFill/>
          </a:ln>
        </p:spPr>
      </p:pic>
      <p:pic>
        <p:nvPicPr>
          <p:cNvPr id="228" name="Google Shape;228;p16" descr="A black background with a black square&#10;&#10;Description automatically generated with medium confidence"/>
          <p:cNvPicPr preferRelativeResize="0"/>
          <p:nvPr/>
        </p:nvPicPr>
        <p:blipFill rotWithShape="1">
          <a:blip r:embed="rId5">
            <a:alphaModFix/>
          </a:blip>
          <a:srcRect/>
          <a:stretch/>
        </p:blipFill>
        <p:spPr>
          <a:xfrm>
            <a:off x="-4802" y="3021435"/>
            <a:ext cx="414528" cy="41452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2"/>
        <p:cNvGrpSpPr/>
        <p:nvPr/>
      </p:nvGrpSpPr>
      <p:grpSpPr>
        <a:xfrm>
          <a:off x="0" y="0"/>
          <a:ext cx="0" cy="0"/>
          <a:chOff x="0" y="0"/>
          <a:chExt cx="0" cy="0"/>
        </a:xfrm>
      </p:grpSpPr>
      <p:sp>
        <p:nvSpPr>
          <p:cNvPr id="233" name="Google Shape;233;p17"/>
          <p:cNvSpPr txBox="1"/>
          <p:nvPr/>
        </p:nvSpPr>
        <p:spPr>
          <a:xfrm>
            <a:off x="457200" y="4674485"/>
            <a:ext cx="3805719"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E4E7E0"/>
                </a:solidFill>
                <a:latin typeface="Arial"/>
                <a:ea typeface="Arial"/>
                <a:cs typeface="Arial"/>
                <a:sym typeface="Arial"/>
              </a:rPr>
              <a:t>#InvasiveAlienSpecies Assessment</a:t>
            </a:r>
            <a:endParaRPr/>
          </a:p>
        </p:txBody>
      </p:sp>
      <p:sp>
        <p:nvSpPr>
          <p:cNvPr id="234" name="Google Shape;234;p17"/>
          <p:cNvSpPr txBox="1"/>
          <p:nvPr/>
        </p:nvSpPr>
        <p:spPr>
          <a:xfrm>
            <a:off x="249936" y="1059517"/>
            <a:ext cx="3450527" cy="2555454"/>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C71617"/>
              </a:buClr>
              <a:buSzPts val="2500"/>
              <a:buFont typeface="Arial"/>
              <a:buNone/>
            </a:pPr>
            <a:r>
              <a:rPr lang="en-US" sz="2500" b="1" i="0">
                <a:solidFill>
                  <a:srgbClr val="C71617"/>
                </a:solidFill>
                <a:latin typeface="Arial"/>
                <a:ea typeface="Arial"/>
                <a:cs typeface="Arial"/>
                <a:sym typeface="Arial"/>
              </a:rPr>
              <a:t>People at the heart of the problem…</a:t>
            </a:r>
            <a:endParaRPr/>
          </a:p>
          <a:p>
            <a:pPr marL="0" marR="0" lvl="0" indent="0" algn="l" rtl="0">
              <a:spcBef>
                <a:spcPts val="0"/>
              </a:spcBef>
              <a:spcAft>
                <a:spcPts val="0"/>
              </a:spcAft>
              <a:buClr>
                <a:srgbClr val="41510D"/>
              </a:buClr>
              <a:buSzPts val="2500"/>
              <a:buFont typeface="Arial"/>
              <a:buNone/>
            </a:pPr>
            <a:endParaRPr sz="2500" b="1" i="0">
              <a:solidFill>
                <a:srgbClr val="C71617"/>
              </a:solidFill>
              <a:latin typeface="Arial"/>
              <a:ea typeface="Arial"/>
              <a:cs typeface="Arial"/>
              <a:sym typeface="Arial"/>
            </a:endParaRPr>
          </a:p>
          <a:p>
            <a:pPr marL="0" marR="0" lvl="0" indent="0" algn="l" rtl="0">
              <a:spcBef>
                <a:spcPts val="0"/>
              </a:spcBef>
              <a:spcAft>
                <a:spcPts val="0"/>
              </a:spcAft>
              <a:buClr>
                <a:srgbClr val="41510D"/>
              </a:buClr>
              <a:buSzPts val="1600"/>
              <a:buFont typeface="Helvetica Neue"/>
              <a:buNone/>
            </a:pPr>
            <a:r>
              <a:rPr lang="en-US" sz="1600" b="0" i="0">
                <a:solidFill>
                  <a:srgbClr val="41510D"/>
                </a:solidFill>
                <a:latin typeface="Helvetica Neue"/>
                <a:ea typeface="Helvetica Neue"/>
                <a:cs typeface="Helvetica Neue"/>
                <a:sym typeface="Helvetica Neue"/>
              </a:rPr>
              <a:t>Many </a:t>
            </a:r>
            <a:r>
              <a:rPr lang="en-US" sz="1600" b="0" i="0">
                <a:solidFill>
                  <a:srgbClr val="C00000"/>
                </a:solidFill>
                <a:latin typeface="Helvetica Neue"/>
                <a:ea typeface="Helvetica Neue"/>
                <a:cs typeface="Helvetica Neue"/>
                <a:sym typeface="Helvetica Neue"/>
              </a:rPr>
              <a:t>human activities </a:t>
            </a:r>
            <a:r>
              <a:rPr lang="en-US" sz="1600" b="0" i="0">
                <a:solidFill>
                  <a:srgbClr val="41510D"/>
                </a:solidFill>
                <a:latin typeface="Helvetica Neue"/>
                <a:ea typeface="Helvetica Neue"/>
                <a:cs typeface="Helvetica Neue"/>
                <a:sym typeface="Helvetica Neue"/>
              </a:rPr>
              <a:t>facilitate the transport, introduction, establishment and spread of invasive alien species</a:t>
            </a:r>
            <a:endParaRPr/>
          </a:p>
          <a:p>
            <a:pPr marL="0" marR="0" lvl="0" indent="0" algn="l" rtl="0">
              <a:spcBef>
                <a:spcPts val="0"/>
              </a:spcBef>
              <a:spcAft>
                <a:spcPts val="0"/>
              </a:spcAft>
              <a:buClr>
                <a:srgbClr val="41510D"/>
              </a:buClr>
              <a:buSzPts val="1600"/>
              <a:buFont typeface="Arial"/>
              <a:buNone/>
            </a:pPr>
            <a:endParaRPr sz="1600" b="0" i="0">
              <a:solidFill>
                <a:srgbClr val="41510D"/>
              </a:solidFill>
              <a:latin typeface="Helvetica Neue"/>
              <a:ea typeface="Helvetica Neue"/>
              <a:cs typeface="Helvetica Neue"/>
              <a:sym typeface="Helvetica Neue"/>
            </a:endParaRPr>
          </a:p>
          <a:p>
            <a:pPr marL="0" marR="0" lvl="0" indent="0" algn="l" rtl="0">
              <a:spcBef>
                <a:spcPts val="0"/>
              </a:spcBef>
              <a:spcAft>
                <a:spcPts val="0"/>
              </a:spcAft>
              <a:buClr>
                <a:srgbClr val="41510D"/>
              </a:buClr>
              <a:buSzPts val="1600"/>
              <a:buFont typeface="Helvetica Neue"/>
              <a:buNone/>
            </a:pPr>
            <a:r>
              <a:rPr lang="en-US" sz="1600" b="0" i="0">
                <a:solidFill>
                  <a:srgbClr val="41510D"/>
                </a:solidFill>
                <a:latin typeface="Helvetica Neue"/>
                <a:ea typeface="Helvetica Neue"/>
                <a:cs typeface="Helvetica Neue"/>
                <a:sym typeface="Helvetica Neue"/>
              </a:rPr>
              <a:t>If things remain unchanged, by 2050 the total number of alien species globally is expected to be about </a:t>
            </a:r>
            <a:r>
              <a:rPr lang="en-US" sz="1600" b="0" i="0">
                <a:solidFill>
                  <a:srgbClr val="C00000"/>
                </a:solidFill>
                <a:latin typeface="Helvetica Neue"/>
                <a:ea typeface="Helvetica Neue"/>
                <a:cs typeface="Helvetica Neue"/>
                <a:sym typeface="Helvetica Neue"/>
              </a:rPr>
              <a:t>36% higher</a:t>
            </a:r>
            <a:r>
              <a:rPr lang="en-US" sz="1600" b="0" i="0">
                <a:solidFill>
                  <a:srgbClr val="41510D"/>
                </a:solidFill>
                <a:latin typeface="Helvetica Neue"/>
                <a:ea typeface="Helvetica Neue"/>
                <a:cs typeface="Helvetica Neue"/>
                <a:sym typeface="Helvetica Neue"/>
              </a:rPr>
              <a:t> than in 2005.</a:t>
            </a:r>
            <a:endParaRPr/>
          </a:p>
        </p:txBody>
      </p:sp>
      <p:pic>
        <p:nvPicPr>
          <p:cNvPr id="235" name="Google Shape;235;p17" descr="A container ship in the water&#10;&#10;Description automatically generated"/>
          <p:cNvPicPr preferRelativeResize="0"/>
          <p:nvPr/>
        </p:nvPicPr>
        <p:blipFill rotWithShape="1">
          <a:blip r:embed="rId4">
            <a:alphaModFix amt="72000"/>
          </a:blip>
          <a:srcRect/>
          <a:stretch/>
        </p:blipFill>
        <p:spPr>
          <a:xfrm>
            <a:off x="3700463" y="2"/>
            <a:ext cx="5443536" cy="5149361"/>
          </a:xfrm>
          <a:prstGeom prst="rect">
            <a:avLst/>
          </a:prstGeom>
          <a:noFill/>
          <a:ln>
            <a:noFill/>
          </a:ln>
        </p:spPr>
      </p:pic>
      <p:pic>
        <p:nvPicPr>
          <p:cNvPr id="236" name="Google Shape;236;p17" descr="A black background with a black square&#10;&#10;Description automatically generated with medium confidence"/>
          <p:cNvPicPr preferRelativeResize="0"/>
          <p:nvPr/>
        </p:nvPicPr>
        <p:blipFill rotWithShape="1">
          <a:blip r:embed="rId5">
            <a:alphaModFix/>
          </a:blip>
          <a:srcRect/>
          <a:stretch/>
        </p:blipFill>
        <p:spPr>
          <a:xfrm>
            <a:off x="-27710" y="1742607"/>
            <a:ext cx="414528" cy="414528"/>
          </a:xfrm>
          <a:prstGeom prst="rect">
            <a:avLst/>
          </a:prstGeom>
          <a:noFill/>
          <a:ln>
            <a:noFill/>
          </a:ln>
        </p:spPr>
      </p:pic>
      <p:pic>
        <p:nvPicPr>
          <p:cNvPr id="237" name="Google Shape;237;p17" descr="A black background with a black square&#10;&#10;Description automatically generated with medium confidence"/>
          <p:cNvPicPr preferRelativeResize="0"/>
          <p:nvPr/>
        </p:nvPicPr>
        <p:blipFill rotWithShape="1">
          <a:blip r:embed="rId5">
            <a:alphaModFix/>
          </a:blip>
          <a:srcRect/>
          <a:stretch/>
        </p:blipFill>
        <p:spPr>
          <a:xfrm>
            <a:off x="-27710" y="2975153"/>
            <a:ext cx="414528" cy="41452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1"/>
        <p:cNvGrpSpPr/>
        <p:nvPr/>
      </p:nvGrpSpPr>
      <p:grpSpPr>
        <a:xfrm>
          <a:off x="0" y="0"/>
          <a:ext cx="0" cy="0"/>
          <a:chOff x="0" y="0"/>
          <a:chExt cx="0" cy="0"/>
        </a:xfrm>
      </p:grpSpPr>
      <p:sp>
        <p:nvSpPr>
          <p:cNvPr id="242" name="Google Shape;242;p18"/>
          <p:cNvSpPr txBox="1"/>
          <p:nvPr/>
        </p:nvSpPr>
        <p:spPr>
          <a:xfrm>
            <a:off x="457200" y="4674485"/>
            <a:ext cx="3805719"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E4E7E0"/>
                </a:solidFill>
                <a:latin typeface="Arial"/>
                <a:ea typeface="Arial"/>
                <a:cs typeface="Arial"/>
                <a:sym typeface="Arial"/>
              </a:rPr>
              <a:t>#InvasiveAlienSpecies Assessment</a:t>
            </a:r>
            <a:endParaRPr/>
          </a:p>
        </p:txBody>
      </p:sp>
      <p:sp>
        <p:nvSpPr>
          <p:cNvPr id="243" name="Google Shape;243;p18"/>
          <p:cNvSpPr txBox="1"/>
          <p:nvPr/>
        </p:nvSpPr>
        <p:spPr>
          <a:xfrm>
            <a:off x="345253" y="616799"/>
            <a:ext cx="6582020" cy="4285401"/>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C71617"/>
              </a:buClr>
              <a:buSzPts val="2500"/>
              <a:buFont typeface="Arial"/>
              <a:buNone/>
            </a:pPr>
            <a:r>
              <a:rPr lang="en-US" sz="2500" b="1" i="0">
                <a:solidFill>
                  <a:srgbClr val="C71617"/>
                </a:solidFill>
                <a:latin typeface="Arial"/>
                <a:ea typeface="Arial"/>
                <a:cs typeface="Arial"/>
                <a:sym typeface="Arial"/>
              </a:rPr>
              <a:t>Economic activities, particularly global trade, increasingly facilitate the transport and introduction of invasive alien species</a:t>
            </a:r>
            <a:endParaRPr/>
          </a:p>
          <a:p>
            <a:pPr marL="0" marR="0" lvl="0" indent="0" algn="l" rtl="0">
              <a:spcBef>
                <a:spcPts val="0"/>
              </a:spcBef>
              <a:spcAft>
                <a:spcPts val="0"/>
              </a:spcAft>
              <a:buClr>
                <a:srgbClr val="41510D"/>
              </a:buClr>
              <a:buSzPts val="2500"/>
              <a:buFont typeface="Arial"/>
              <a:buNone/>
            </a:pPr>
            <a:endParaRPr sz="2500" b="1" i="0">
              <a:solidFill>
                <a:srgbClr val="C71617"/>
              </a:solidFill>
              <a:latin typeface="Arial"/>
              <a:ea typeface="Arial"/>
              <a:cs typeface="Arial"/>
              <a:sym typeface="Arial"/>
            </a:endParaRPr>
          </a:p>
          <a:p>
            <a:pPr marL="0" marR="0" lvl="0" indent="0" algn="l" rtl="0">
              <a:spcBef>
                <a:spcPts val="0"/>
              </a:spcBef>
              <a:spcAft>
                <a:spcPts val="0"/>
              </a:spcAft>
              <a:buClr>
                <a:srgbClr val="41510D"/>
              </a:buClr>
              <a:buSzPts val="1600"/>
              <a:buFont typeface="Helvetica Neue"/>
              <a:buNone/>
            </a:pPr>
            <a:r>
              <a:rPr lang="en-US" sz="1600" b="0" i="0">
                <a:solidFill>
                  <a:srgbClr val="41510D"/>
                </a:solidFill>
                <a:latin typeface="Helvetica Neue"/>
                <a:ea typeface="Helvetica Neue"/>
                <a:cs typeface="Helvetica Neue"/>
                <a:sym typeface="Helvetica Neue"/>
              </a:rPr>
              <a:t>There is a strong link between the </a:t>
            </a:r>
            <a:r>
              <a:rPr lang="en-US" sz="1600" b="0" i="0">
                <a:solidFill>
                  <a:srgbClr val="C00000"/>
                </a:solidFill>
                <a:latin typeface="Helvetica Neue"/>
                <a:ea typeface="Helvetica Neue"/>
                <a:cs typeface="Helvetica Neue"/>
                <a:sym typeface="Helvetica Neue"/>
              </a:rPr>
              <a:t>volume of commodity imports </a:t>
            </a:r>
            <a:r>
              <a:rPr lang="en-US" sz="1600" b="0" i="0">
                <a:solidFill>
                  <a:srgbClr val="41510D"/>
                </a:solidFill>
                <a:latin typeface="Helvetica Neue"/>
                <a:ea typeface="Helvetica Neue"/>
                <a:cs typeface="Helvetica Neue"/>
                <a:sym typeface="Helvetica Neue"/>
              </a:rPr>
              <a:t>and the </a:t>
            </a:r>
            <a:r>
              <a:rPr lang="en-US" sz="1600" b="0" i="0">
                <a:solidFill>
                  <a:srgbClr val="C00000"/>
                </a:solidFill>
                <a:latin typeface="Helvetica Neue"/>
                <a:ea typeface="Helvetica Neue"/>
                <a:cs typeface="Helvetica Neue"/>
                <a:sym typeface="Helvetica Neue"/>
              </a:rPr>
              <a:t>number of invasive alien species </a:t>
            </a:r>
            <a:r>
              <a:rPr lang="en-US" sz="1600" b="0" i="0">
                <a:solidFill>
                  <a:srgbClr val="41510D"/>
                </a:solidFill>
                <a:latin typeface="Helvetica Neue"/>
                <a:ea typeface="Helvetica Neue"/>
                <a:cs typeface="Helvetica Neue"/>
                <a:sym typeface="Helvetica Neue"/>
              </a:rPr>
              <a:t>in a region, and patterns in the global spread of species mirror shipping and air traffic networks </a:t>
            </a:r>
            <a:endParaRPr/>
          </a:p>
          <a:p>
            <a:pPr marL="0" marR="0" lvl="0" indent="0" algn="l" rtl="0">
              <a:spcBef>
                <a:spcPts val="0"/>
              </a:spcBef>
              <a:spcAft>
                <a:spcPts val="0"/>
              </a:spcAft>
              <a:buClr>
                <a:srgbClr val="41510D"/>
              </a:buClr>
              <a:buSzPts val="1600"/>
              <a:buFont typeface="Arial"/>
              <a:buNone/>
            </a:pPr>
            <a:endParaRPr sz="1600" b="0" i="0">
              <a:solidFill>
                <a:srgbClr val="41510D"/>
              </a:solidFill>
              <a:latin typeface="Helvetica Neue"/>
              <a:ea typeface="Helvetica Neue"/>
              <a:cs typeface="Helvetica Neue"/>
              <a:sym typeface="Helvetica Neue"/>
            </a:endParaRPr>
          </a:p>
          <a:p>
            <a:pPr marL="0" marR="0" lvl="0" indent="0" algn="l" rtl="0">
              <a:spcBef>
                <a:spcPts val="0"/>
              </a:spcBef>
              <a:spcAft>
                <a:spcPts val="0"/>
              </a:spcAft>
              <a:buClr>
                <a:srgbClr val="C00000"/>
              </a:buClr>
              <a:buSzPts val="1600"/>
              <a:buFont typeface="Helvetica Neue"/>
              <a:buNone/>
            </a:pPr>
            <a:r>
              <a:rPr lang="en-US" sz="1600" b="0" i="0">
                <a:solidFill>
                  <a:srgbClr val="C00000"/>
                </a:solidFill>
                <a:latin typeface="Helvetica Neue"/>
                <a:ea typeface="Helvetica Neue"/>
                <a:cs typeface="Helvetica Neue"/>
                <a:sym typeface="Helvetica Neue"/>
              </a:rPr>
              <a:t>Biosecurity measures</a:t>
            </a:r>
            <a:r>
              <a:rPr lang="en-US" sz="1600" b="0" i="0">
                <a:solidFill>
                  <a:srgbClr val="41510D"/>
                </a:solidFill>
                <a:latin typeface="Helvetica Neue"/>
                <a:ea typeface="Helvetica Neue"/>
                <a:cs typeface="Helvetica Neue"/>
                <a:sym typeface="Helvetica Neue"/>
              </a:rPr>
              <a:t> at international borders have not kept pace with the growing volume, diversity and origins of global trade and travel </a:t>
            </a:r>
            <a:endParaRPr/>
          </a:p>
          <a:p>
            <a:pPr marL="0" marR="0" lvl="0" indent="0" algn="l" rtl="0">
              <a:spcBef>
                <a:spcPts val="0"/>
              </a:spcBef>
              <a:spcAft>
                <a:spcPts val="0"/>
              </a:spcAft>
              <a:buClr>
                <a:srgbClr val="41510D"/>
              </a:buClr>
              <a:buSzPts val="1600"/>
              <a:buFont typeface="Arial"/>
              <a:buNone/>
            </a:pPr>
            <a:endParaRPr sz="1600" b="0" i="0">
              <a:solidFill>
                <a:srgbClr val="41510D"/>
              </a:solidFill>
              <a:latin typeface="Helvetica Neue"/>
              <a:ea typeface="Helvetica Neue"/>
              <a:cs typeface="Helvetica Neue"/>
              <a:sym typeface="Helvetica Neue"/>
            </a:endParaRPr>
          </a:p>
          <a:p>
            <a:pPr marL="0" marR="0" lvl="0" indent="0" algn="l" rtl="0">
              <a:spcBef>
                <a:spcPts val="0"/>
              </a:spcBef>
              <a:spcAft>
                <a:spcPts val="0"/>
              </a:spcAft>
              <a:buClr>
                <a:srgbClr val="C00000"/>
              </a:buClr>
              <a:buSzPts val="1600"/>
              <a:buFont typeface="Helvetica Neue"/>
              <a:buNone/>
            </a:pPr>
            <a:r>
              <a:rPr lang="en-US" sz="1600" b="0" i="0">
                <a:solidFill>
                  <a:srgbClr val="C00000"/>
                </a:solidFill>
                <a:latin typeface="Helvetica Neue"/>
                <a:ea typeface="Helvetica Neue"/>
                <a:cs typeface="Helvetica Neue"/>
                <a:sym typeface="Helvetica Neue"/>
              </a:rPr>
              <a:t>Projected growth in international trade </a:t>
            </a:r>
            <a:r>
              <a:rPr lang="en-US" sz="1600" b="0" i="0">
                <a:solidFill>
                  <a:srgbClr val="41510D"/>
                </a:solidFill>
                <a:latin typeface="Helvetica Neue"/>
                <a:ea typeface="Helvetica Neue"/>
                <a:cs typeface="Helvetica Neue"/>
                <a:sym typeface="Helvetica Neue"/>
              </a:rPr>
              <a:t>and </a:t>
            </a:r>
            <a:r>
              <a:rPr lang="en-US" sz="1600" b="0" i="0">
                <a:solidFill>
                  <a:srgbClr val="C00000"/>
                </a:solidFill>
                <a:latin typeface="Helvetica Neue"/>
                <a:ea typeface="Helvetica Neue"/>
                <a:cs typeface="Helvetica Neue"/>
                <a:sym typeface="Helvetica Neue"/>
              </a:rPr>
              <a:t>movement of people, </a:t>
            </a:r>
            <a:r>
              <a:rPr lang="en-US" sz="1600" b="0" i="0">
                <a:solidFill>
                  <a:srgbClr val="41510D"/>
                </a:solidFill>
                <a:latin typeface="Helvetica Neue"/>
                <a:ea typeface="Helvetica Neue"/>
                <a:cs typeface="Helvetica Neue"/>
                <a:sym typeface="Helvetica Neue"/>
              </a:rPr>
              <a:t>including tourism, will lead to further pressure on border inspection regimes and could soon overwhelm the biosecurity capability of most countries </a:t>
            </a:r>
            <a:endParaRPr/>
          </a:p>
          <a:p>
            <a:pPr marL="0" marR="0" lvl="0" indent="0" algn="l" rtl="0">
              <a:spcBef>
                <a:spcPts val="0"/>
              </a:spcBef>
              <a:spcAft>
                <a:spcPts val="0"/>
              </a:spcAft>
              <a:buClr>
                <a:srgbClr val="41510D"/>
              </a:buClr>
              <a:buSzPts val="1600"/>
              <a:buFont typeface="Arial"/>
              <a:buNone/>
            </a:pPr>
            <a:endParaRPr sz="1600" b="0" i="0">
              <a:solidFill>
                <a:srgbClr val="41510D"/>
              </a:solidFill>
              <a:latin typeface="Helvetica Neue"/>
              <a:ea typeface="Helvetica Neue"/>
              <a:cs typeface="Helvetica Neue"/>
              <a:sym typeface="Helvetica Neue"/>
            </a:endParaRPr>
          </a:p>
          <a:p>
            <a:pPr marL="0" marR="0" lvl="0" indent="0" algn="l" rtl="0">
              <a:spcBef>
                <a:spcPts val="0"/>
              </a:spcBef>
              <a:spcAft>
                <a:spcPts val="0"/>
              </a:spcAft>
              <a:buClr>
                <a:srgbClr val="41510D"/>
              </a:buClr>
              <a:buSzPts val="2500"/>
              <a:buFont typeface="Arial"/>
              <a:buNone/>
            </a:pPr>
            <a:endParaRPr sz="2500" b="1" i="0">
              <a:solidFill>
                <a:srgbClr val="C71617"/>
              </a:solidFill>
              <a:latin typeface="Arial"/>
              <a:ea typeface="Arial"/>
              <a:cs typeface="Arial"/>
              <a:sym typeface="Arial"/>
            </a:endParaRPr>
          </a:p>
        </p:txBody>
      </p:sp>
      <p:pic>
        <p:nvPicPr>
          <p:cNvPr id="244" name="Google Shape;244;p18" descr="A black background with a black square&#10;&#10;Description automatically generated with medium confidence"/>
          <p:cNvPicPr preferRelativeResize="0"/>
          <p:nvPr/>
        </p:nvPicPr>
        <p:blipFill rotWithShape="1">
          <a:blip r:embed="rId4">
            <a:alphaModFix/>
          </a:blip>
          <a:srcRect/>
          <a:stretch/>
        </p:blipFill>
        <p:spPr>
          <a:xfrm>
            <a:off x="0" y="1798025"/>
            <a:ext cx="414528" cy="414528"/>
          </a:xfrm>
          <a:prstGeom prst="rect">
            <a:avLst/>
          </a:prstGeom>
          <a:noFill/>
          <a:ln>
            <a:noFill/>
          </a:ln>
        </p:spPr>
      </p:pic>
      <p:pic>
        <p:nvPicPr>
          <p:cNvPr id="245" name="Google Shape;245;p18" descr="A black background with a black square&#10;&#10;Description automatically generated with medium confidence"/>
          <p:cNvPicPr preferRelativeResize="0"/>
          <p:nvPr/>
        </p:nvPicPr>
        <p:blipFill rotWithShape="1">
          <a:blip r:embed="rId4">
            <a:alphaModFix/>
          </a:blip>
          <a:srcRect/>
          <a:stretch/>
        </p:blipFill>
        <p:spPr>
          <a:xfrm>
            <a:off x="0" y="2759498"/>
            <a:ext cx="414528" cy="414528"/>
          </a:xfrm>
          <a:prstGeom prst="rect">
            <a:avLst/>
          </a:prstGeom>
          <a:noFill/>
          <a:ln>
            <a:noFill/>
          </a:ln>
        </p:spPr>
      </p:pic>
      <p:pic>
        <p:nvPicPr>
          <p:cNvPr id="246" name="Google Shape;246;p18" descr="A black background with a black square&#10;&#10;Description automatically generated with medium confidence"/>
          <p:cNvPicPr preferRelativeResize="0"/>
          <p:nvPr/>
        </p:nvPicPr>
        <p:blipFill rotWithShape="1">
          <a:blip r:embed="rId4">
            <a:alphaModFix/>
          </a:blip>
          <a:srcRect/>
          <a:stretch/>
        </p:blipFill>
        <p:spPr>
          <a:xfrm>
            <a:off x="0" y="3721532"/>
            <a:ext cx="414528" cy="414528"/>
          </a:xfrm>
          <a:prstGeom prst="rect">
            <a:avLst/>
          </a:prstGeom>
          <a:noFill/>
          <a:ln>
            <a:noFill/>
          </a:ln>
        </p:spPr>
      </p:pic>
      <p:pic>
        <p:nvPicPr>
          <p:cNvPr id="247" name="Google Shape;247;p18" descr="A road through a forest&#10;&#10;Description automatically generated"/>
          <p:cNvPicPr preferRelativeResize="0"/>
          <p:nvPr/>
        </p:nvPicPr>
        <p:blipFill rotWithShape="1">
          <a:blip r:embed="rId5">
            <a:alphaModFix/>
          </a:blip>
          <a:srcRect/>
          <a:stretch/>
        </p:blipFill>
        <p:spPr>
          <a:xfrm>
            <a:off x="6826636" y="3547700"/>
            <a:ext cx="2128415" cy="1417320"/>
          </a:xfrm>
          <a:prstGeom prst="rect">
            <a:avLst/>
          </a:prstGeom>
          <a:noFill/>
          <a:ln>
            <a:noFill/>
          </a:ln>
        </p:spPr>
      </p:pic>
      <p:pic>
        <p:nvPicPr>
          <p:cNvPr id="248" name="Google Shape;248;p18" descr="A large container ship in the ocean&#10;&#10;Description automatically generated"/>
          <p:cNvPicPr preferRelativeResize="0"/>
          <p:nvPr/>
        </p:nvPicPr>
        <p:blipFill rotWithShape="1">
          <a:blip r:embed="rId6">
            <a:alphaModFix/>
          </a:blip>
          <a:srcRect/>
          <a:stretch/>
        </p:blipFill>
        <p:spPr>
          <a:xfrm>
            <a:off x="6828223" y="2033798"/>
            <a:ext cx="2126828" cy="1417320"/>
          </a:xfrm>
          <a:prstGeom prst="rect">
            <a:avLst/>
          </a:prstGeom>
          <a:noFill/>
          <a:ln>
            <a:noFill/>
          </a:ln>
        </p:spPr>
      </p:pic>
      <p:pic>
        <p:nvPicPr>
          <p:cNvPr id="249" name="Google Shape;249;p18" descr="A group of fish in plastic bags&#10;&#10;Description automatically generated"/>
          <p:cNvPicPr preferRelativeResize="0"/>
          <p:nvPr/>
        </p:nvPicPr>
        <p:blipFill rotWithShape="1">
          <a:blip r:embed="rId7">
            <a:alphaModFix/>
          </a:blip>
          <a:srcRect/>
          <a:stretch/>
        </p:blipFill>
        <p:spPr>
          <a:xfrm>
            <a:off x="6828223" y="519896"/>
            <a:ext cx="2126828" cy="141732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3"/>
        <p:cNvGrpSpPr/>
        <p:nvPr/>
      </p:nvGrpSpPr>
      <p:grpSpPr>
        <a:xfrm>
          <a:off x="0" y="0"/>
          <a:ext cx="0" cy="0"/>
          <a:chOff x="0" y="0"/>
          <a:chExt cx="0" cy="0"/>
        </a:xfrm>
      </p:grpSpPr>
      <p:sp>
        <p:nvSpPr>
          <p:cNvPr id="254" name="Google Shape;254;p19"/>
          <p:cNvSpPr txBox="1"/>
          <p:nvPr/>
        </p:nvSpPr>
        <p:spPr>
          <a:xfrm>
            <a:off x="457200" y="4674485"/>
            <a:ext cx="3805719"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E4E7E0"/>
                </a:solidFill>
                <a:latin typeface="Arial"/>
                <a:ea typeface="Arial"/>
                <a:cs typeface="Arial"/>
                <a:sym typeface="Arial"/>
              </a:rPr>
              <a:t>#InvasiveAlienSpecies Assessment</a:t>
            </a:r>
            <a:endParaRPr/>
          </a:p>
        </p:txBody>
      </p:sp>
      <p:sp>
        <p:nvSpPr>
          <p:cNvPr id="255" name="Google Shape;255;p19"/>
          <p:cNvSpPr txBox="1"/>
          <p:nvPr/>
        </p:nvSpPr>
        <p:spPr>
          <a:xfrm>
            <a:off x="342082" y="1528257"/>
            <a:ext cx="8801918" cy="2555454"/>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C71617"/>
              </a:buClr>
              <a:buSzPts val="2500"/>
              <a:buFont typeface="Arial"/>
              <a:buNone/>
            </a:pPr>
            <a:r>
              <a:rPr lang="en-US" sz="2500" b="1" i="0">
                <a:solidFill>
                  <a:srgbClr val="C71617"/>
                </a:solidFill>
                <a:latin typeface="Arial"/>
                <a:ea typeface="Arial"/>
                <a:cs typeface="Arial"/>
                <a:sym typeface="Arial"/>
              </a:rPr>
              <a:t>Land- and sea-use change and climate change increasingly facilitate the establishment and spread of invasive alien species </a:t>
            </a:r>
            <a:endParaRPr/>
          </a:p>
          <a:p>
            <a:pPr marL="0" marR="0" lvl="0" indent="0" algn="l" rtl="0">
              <a:spcBef>
                <a:spcPts val="0"/>
              </a:spcBef>
              <a:spcAft>
                <a:spcPts val="0"/>
              </a:spcAft>
              <a:buClr>
                <a:srgbClr val="41510D"/>
              </a:buClr>
              <a:buSzPts val="2500"/>
              <a:buFont typeface="Arial"/>
              <a:buNone/>
            </a:pPr>
            <a:endParaRPr sz="2500" b="1" i="0">
              <a:solidFill>
                <a:srgbClr val="C71617"/>
              </a:solidFill>
              <a:latin typeface="Arial"/>
              <a:ea typeface="Arial"/>
              <a:cs typeface="Arial"/>
              <a:sym typeface="Arial"/>
            </a:endParaRPr>
          </a:p>
          <a:p>
            <a:pPr marL="0" marR="0" lvl="0" indent="0" algn="l" rtl="0">
              <a:spcBef>
                <a:spcPts val="0"/>
              </a:spcBef>
              <a:spcAft>
                <a:spcPts val="0"/>
              </a:spcAft>
              <a:buClr>
                <a:srgbClr val="41510D"/>
              </a:buClr>
              <a:buSzPts val="1600"/>
              <a:buFont typeface="Helvetica Neue"/>
              <a:buNone/>
            </a:pPr>
            <a:r>
              <a:rPr lang="en-US" sz="1600" b="0" i="0">
                <a:solidFill>
                  <a:srgbClr val="41510D"/>
                </a:solidFill>
                <a:latin typeface="Helvetica Neue"/>
                <a:ea typeface="Helvetica Neue"/>
                <a:cs typeface="Helvetica Neue"/>
                <a:sym typeface="Helvetica Neue"/>
              </a:rPr>
              <a:t>Land- and sea-use changes may increase the </a:t>
            </a:r>
            <a:r>
              <a:rPr lang="en-US" sz="1600" b="0" i="0">
                <a:solidFill>
                  <a:srgbClr val="C00000"/>
                </a:solidFill>
                <a:latin typeface="Helvetica Neue"/>
                <a:ea typeface="Helvetica Neue"/>
                <a:cs typeface="Helvetica Neue"/>
                <a:sym typeface="Helvetica Neue"/>
              </a:rPr>
              <a:t>vulnerability </a:t>
            </a:r>
            <a:r>
              <a:rPr lang="en-US" sz="1600" b="0" i="0">
                <a:solidFill>
                  <a:srgbClr val="41510D"/>
                </a:solidFill>
                <a:latin typeface="Helvetica Neue"/>
                <a:ea typeface="Helvetica Neue"/>
                <a:cs typeface="Helvetica Neue"/>
                <a:sym typeface="Helvetica Neue"/>
              </a:rPr>
              <a:t>of natural ecosystems and alter processes that cause </a:t>
            </a:r>
            <a:r>
              <a:rPr lang="en-US" sz="1600" b="0" i="0">
                <a:solidFill>
                  <a:srgbClr val="C00000"/>
                </a:solidFill>
                <a:latin typeface="Helvetica Neue"/>
                <a:ea typeface="Helvetica Neue"/>
                <a:cs typeface="Helvetica Neue"/>
                <a:sym typeface="Helvetica Neue"/>
              </a:rPr>
              <a:t>natural disturbance </a:t>
            </a:r>
            <a:r>
              <a:rPr lang="en-US" sz="1600" b="0" i="0">
                <a:solidFill>
                  <a:srgbClr val="41510D"/>
                </a:solidFill>
                <a:latin typeface="Helvetica Neue"/>
                <a:ea typeface="Helvetica Neue"/>
                <a:cs typeface="Helvetica Neue"/>
                <a:sym typeface="Helvetica Neue"/>
              </a:rPr>
              <a:t>of landscapes (e.g., wildfires)</a:t>
            </a:r>
            <a:endParaRPr/>
          </a:p>
          <a:p>
            <a:pPr marL="0" marR="0" lvl="0" indent="0" algn="l" rtl="0">
              <a:spcBef>
                <a:spcPts val="0"/>
              </a:spcBef>
              <a:spcAft>
                <a:spcPts val="0"/>
              </a:spcAft>
              <a:buClr>
                <a:srgbClr val="41510D"/>
              </a:buClr>
              <a:buSzPts val="1600"/>
              <a:buFont typeface="Arial"/>
              <a:buNone/>
            </a:pPr>
            <a:endParaRPr sz="1600" b="0" i="0">
              <a:solidFill>
                <a:srgbClr val="41510D"/>
              </a:solidFill>
              <a:latin typeface="Helvetica Neue"/>
              <a:ea typeface="Helvetica Neue"/>
              <a:cs typeface="Helvetica Neue"/>
              <a:sym typeface="Helvetica Neue"/>
            </a:endParaRPr>
          </a:p>
          <a:p>
            <a:pPr marL="0" marR="0" lvl="0" indent="0" algn="l" rtl="0">
              <a:spcBef>
                <a:spcPts val="0"/>
              </a:spcBef>
              <a:spcAft>
                <a:spcPts val="0"/>
              </a:spcAft>
              <a:buClr>
                <a:srgbClr val="C00000"/>
              </a:buClr>
              <a:buSzPts val="1600"/>
              <a:buFont typeface="Helvetica Neue"/>
              <a:buNone/>
            </a:pPr>
            <a:r>
              <a:rPr lang="en-US" sz="1600" b="0" i="0">
                <a:solidFill>
                  <a:srgbClr val="C00000"/>
                </a:solidFill>
                <a:latin typeface="Helvetica Neue"/>
                <a:ea typeface="Helvetica Neue"/>
                <a:cs typeface="Helvetica Neue"/>
                <a:sym typeface="Helvetica Neue"/>
              </a:rPr>
              <a:t>Transportation and utility infrastructures </a:t>
            </a:r>
            <a:r>
              <a:rPr lang="en-US" sz="1600" b="0" i="0">
                <a:solidFill>
                  <a:srgbClr val="41510D"/>
                </a:solidFill>
                <a:latin typeface="Helvetica Neue"/>
                <a:ea typeface="Helvetica Neue"/>
                <a:cs typeface="Helvetica Neue"/>
                <a:sym typeface="Helvetica Neue"/>
              </a:rPr>
              <a:t>can create corridors that facilitate the spread of invasive alien species </a:t>
            </a:r>
            <a:endParaRPr/>
          </a:p>
          <a:p>
            <a:pPr marL="0" marR="0" lvl="0" indent="0" algn="l" rtl="0">
              <a:spcBef>
                <a:spcPts val="0"/>
              </a:spcBef>
              <a:spcAft>
                <a:spcPts val="0"/>
              </a:spcAft>
              <a:buClr>
                <a:srgbClr val="41510D"/>
              </a:buClr>
              <a:buSzPts val="1600"/>
              <a:buFont typeface="Arial"/>
              <a:buNone/>
            </a:pPr>
            <a:endParaRPr sz="1600" b="0" i="0">
              <a:solidFill>
                <a:srgbClr val="41510D"/>
              </a:solidFill>
              <a:latin typeface="Helvetica Neue"/>
              <a:ea typeface="Helvetica Neue"/>
              <a:cs typeface="Helvetica Neue"/>
              <a:sym typeface="Helvetica Neue"/>
            </a:endParaRPr>
          </a:p>
          <a:p>
            <a:pPr marL="0" marR="0" lvl="0" indent="0" algn="l" rtl="0">
              <a:spcBef>
                <a:spcPts val="0"/>
              </a:spcBef>
              <a:spcAft>
                <a:spcPts val="0"/>
              </a:spcAft>
              <a:buClr>
                <a:srgbClr val="C00000"/>
              </a:buClr>
              <a:buSzPts val="1600"/>
              <a:buFont typeface="Helvetica Neue"/>
              <a:buNone/>
            </a:pPr>
            <a:r>
              <a:rPr lang="en-US" sz="1600" b="0" i="0">
                <a:solidFill>
                  <a:srgbClr val="C00000"/>
                </a:solidFill>
                <a:latin typeface="Helvetica Neue"/>
                <a:ea typeface="Helvetica Neue"/>
                <a:cs typeface="Helvetica Neue"/>
                <a:sym typeface="Helvetica Neue"/>
              </a:rPr>
              <a:t>Marine and aquatic infrastructure </a:t>
            </a:r>
            <a:r>
              <a:rPr lang="en-US" sz="1600" b="0" i="0">
                <a:solidFill>
                  <a:srgbClr val="41510D"/>
                </a:solidFill>
                <a:latin typeface="Helvetica Neue"/>
                <a:ea typeface="Helvetica Neue"/>
                <a:cs typeface="Helvetica Neue"/>
                <a:sym typeface="Helvetica Neue"/>
              </a:rPr>
              <a:t>may alter seascapes and the functioning of marine ecosystems, facilitating the spread of invasive alien species </a:t>
            </a:r>
            <a:endParaRPr/>
          </a:p>
          <a:p>
            <a:pPr marL="0" marR="0" lvl="0" indent="0" algn="l" rtl="0">
              <a:spcBef>
                <a:spcPts val="0"/>
              </a:spcBef>
              <a:spcAft>
                <a:spcPts val="0"/>
              </a:spcAft>
              <a:buClr>
                <a:srgbClr val="41510D"/>
              </a:buClr>
              <a:buSzPts val="1600"/>
              <a:buFont typeface="Arial"/>
              <a:buNone/>
            </a:pPr>
            <a:endParaRPr sz="1600" b="0" i="0">
              <a:solidFill>
                <a:srgbClr val="41510D"/>
              </a:solidFill>
              <a:latin typeface="Helvetica Neue"/>
              <a:ea typeface="Helvetica Neue"/>
              <a:cs typeface="Helvetica Neue"/>
              <a:sym typeface="Helvetica Neue"/>
            </a:endParaRPr>
          </a:p>
          <a:p>
            <a:pPr marL="0" marR="0" lvl="0" indent="0" algn="l" rtl="0">
              <a:spcBef>
                <a:spcPts val="0"/>
              </a:spcBef>
              <a:spcAft>
                <a:spcPts val="0"/>
              </a:spcAft>
              <a:buClr>
                <a:srgbClr val="C00000"/>
              </a:buClr>
              <a:buSzPts val="1600"/>
              <a:buFont typeface="Helvetica Neue"/>
              <a:buNone/>
            </a:pPr>
            <a:r>
              <a:rPr lang="en-US" sz="1600" b="0" i="0">
                <a:solidFill>
                  <a:srgbClr val="C00000"/>
                </a:solidFill>
                <a:latin typeface="Helvetica Neue"/>
                <a:ea typeface="Helvetica Neue"/>
                <a:cs typeface="Helvetica Neue"/>
                <a:sym typeface="Helvetica Neue"/>
              </a:rPr>
              <a:t>Climate change</a:t>
            </a:r>
            <a:r>
              <a:rPr lang="en-US" sz="1600" b="0" i="0">
                <a:solidFill>
                  <a:srgbClr val="41510D"/>
                </a:solidFill>
                <a:latin typeface="Helvetica Neue"/>
                <a:ea typeface="Helvetica Neue"/>
                <a:cs typeface="Helvetica Neue"/>
                <a:sym typeface="Helvetica Neue"/>
              </a:rPr>
              <a:t>, along with the continued intensification and expansion of land-use change may lead to future increases in the establishment and spread of invasive alien species in </a:t>
            </a:r>
            <a:r>
              <a:rPr lang="en-US" sz="1600" b="0" i="0">
                <a:solidFill>
                  <a:srgbClr val="C00000"/>
                </a:solidFill>
                <a:latin typeface="Helvetica Neue"/>
                <a:ea typeface="Helvetica Neue"/>
                <a:cs typeface="Helvetica Neue"/>
                <a:sym typeface="Helvetica Neue"/>
              </a:rPr>
              <a:t>disturbed habitats and in nearby natural habitats </a:t>
            </a:r>
            <a:endParaRPr/>
          </a:p>
          <a:p>
            <a:pPr marL="0" marR="0" lvl="0" indent="0" algn="l" rtl="0">
              <a:spcBef>
                <a:spcPts val="0"/>
              </a:spcBef>
              <a:spcAft>
                <a:spcPts val="0"/>
              </a:spcAft>
              <a:buClr>
                <a:srgbClr val="41510D"/>
              </a:buClr>
              <a:buSzPts val="1600"/>
              <a:buFont typeface="Arial"/>
              <a:buNone/>
            </a:pPr>
            <a:endParaRPr sz="1600" b="0" i="0">
              <a:solidFill>
                <a:srgbClr val="41510D"/>
              </a:solidFill>
              <a:latin typeface="Helvetica Neue"/>
              <a:ea typeface="Helvetica Neue"/>
              <a:cs typeface="Helvetica Neue"/>
              <a:sym typeface="Helvetica Neue"/>
            </a:endParaRPr>
          </a:p>
          <a:p>
            <a:pPr marL="0" marR="0" lvl="0" indent="0" algn="l" rtl="0">
              <a:spcBef>
                <a:spcPts val="0"/>
              </a:spcBef>
              <a:spcAft>
                <a:spcPts val="0"/>
              </a:spcAft>
              <a:buClr>
                <a:srgbClr val="41510D"/>
              </a:buClr>
              <a:buSzPts val="1600"/>
              <a:buFont typeface="Arial"/>
              <a:buNone/>
            </a:pPr>
            <a:endParaRPr sz="1600" b="0" i="0">
              <a:solidFill>
                <a:srgbClr val="41510D"/>
              </a:solidFill>
              <a:latin typeface="Helvetica Neue"/>
              <a:ea typeface="Helvetica Neue"/>
              <a:cs typeface="Helvetica Neue"/>
              <a:sym typeface="Helvetica Neue"/>
            </a:endParaRPr>
          </a:p>
          <a:p>
            <a:pPr marL="0" marR="0" lvl="0" indent="0" algn="l" rtl="0">
              <a:spcBef>
                <a:spcPts val="0"/>
              </a:spcBef>
              <a:spcAft>
                <a:spcPts val="0"/>
              </a:spcAft>
              <a:buClr>
                <a:srgbClr val="41510D"/>
              </a:buClr>
              <a:buSzPts val="2500"/>
              <a:buFont typeface="Arial"/>
              <a:buNone/>
            </a:pPr>
            <a:endParaRPr sz="2500" b="1" i="0">
              <a:solidFill>
                <a:srgbClr val="C71617"/>
              </a:solidFill>
              <a:latin typeface="Arial"/>
              <a:ea typeface="Arial"/>
              <a:cs typeface="Arial"/>
              <a:sym typeface="Arial"/>
            </a:endParaRPr>
          </a:p>
        </p:txBody>
      </p:sp>
      <p:pic>
        <p:nvPicPr>
          <p:cNvPr id="256" name="Google Shape;256;p19" descr="A black background with a black square&#10;&#10;Description automatically generated with medium confidence"/>
          <p:cNvPicPr preferRelativeResize="0"/>
          <p:nvPr/>
        </p:nvPicPr>
        <p:blipFill rotWithShape="1">
          <a:blip r:embed="rId4">
            <a:alphaModFix/>
          </a:blip>
          <a:srcRect/>
          <a:stretch/>
        </p:blipFill>
        <p:spPr>
          <a:xfrm>
            <a:off x="0" y="1639094"/>
            <a:ext cx="414528" cy="414528"/>
          </a:xfrm>
          <a:prstGeom prst="rect">
            <a:avLst/>
          </a:prstGeom>
          <a:noFill/>
          <a:ln>
            <a:noFill/>
          </a:ln>
        </p:spPr>
      </p:pic>
      <p:pic>
        <p:nvPicPr>
          <p:cNvPr id="257" name="Google Shape;257;p19" descr="A black background with a black square&#10;&#10;Description automatically generated with medium confidence"/>
          <p:cNvPicPr preferRelativeResize="0"/>
          <p:nvPr/>
        </p:nvPicPr>
        <p:blipFill rotWithShape="1">
          <a:blip r:embed="rId4">
            <a:alphaModFix/>
          </a:blip>
          <a:srcRect/>
          <a:stretch/>
        </p:blipFill>
        <p:spPr>
          <a:xfrm>
            <a:off x="0" y="2340480"/>
            <a:ext cx="414528" cy="414528"/>
          </a:xfrm>
          <a:prstGeom prst="rect">
            <a:avLst/>
          </a:prstGeom>
          <a:noFill/>
          <a:ln>
            <a:noFill/>
          </a:ln>
        </p:spPr>
      </p:pic>
      <p:pic>
        <p:nvPicPr>
          <p:cNvPr id="258" name="Google Shape;258;p19" descr="A black background with a black square&#10;&#10;Description automatically generated with medium confidence"/>
          <p:cNvPicPr preferRelativeResize="0"/>
          <p:nvPr/>
        </p:nvPicPr>
        <p:blipFill rotWithShape="1">
          <a:blip r:embed="rId4">
            <a:alphaModFix/>
          </a:blip>
          <a:srcRect/>
          <a:stretch/>
        </p:blipFill>
        <p:spPr>
          <a:xfrm>
            <a:off x="0" y="3104289"/>
            <a:ext cx="414528" cy="414528"/>
          </a:xfrm>
          <a:prstGeom prst="rect">
            <a:avLst/>
          </a:prstGeom>
          <a:noFill/>
          <a:ln>
            <a:noFill/>
          </a:ln>
        </p:spPr>
      </p:pic>
      <p:pic>
        <p:nvPicPr>
          <p:cNvPr id="259" name="Google Shape;259;p19" descr="A black background with a black square&#10;&#10;Description automatically generated with medium confidence"/>
          <p:cNvPicPr preferRelativeResize="0"/>
          <p:nvPr/>
        </p:nvPicPr>
        <p:blipFill rotWithShape="1">
          <a:blip r:embed="rId4">
            <a:alphaModFix/>
          </a:blip>
          <a:srcRect/>
          <a:stretch/>
        </p:blipFill>
        <p:spPr>
          <a:xfrm>
            <a:off x="0" y="3785287"/>
            <a:ext cx="414528" cy="41452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0"/>
        <p:cNvGrpSpPr/>
        <p:nvPr/>
      </p:nvGrpSpPr>
      <p:grpSpPr>
        <a:xfrm>
          <a:off x="0" y="0"/>
          <a:ext cx="0" cy="0"/>
          <a:chOff x="0" y="0"/>
          <a:chExt cx="0" cy="0"/>
        </a:xfrm>
      </p:grpSpPr>
      <p:sp>
        <p:nvSpPr>
          <p:cNvPr id="91" name="Google Shape;91;p2"/>
          <p:cNvSpPr txBox="1"/>
          <p:nvPr/>
        </p:nvSpPr>
        <p:spPr>
          <a:xfrm>
            <a:off x="138437" y="3331156"/>
            <a:ext cx="1878496" cy="1252538"/>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r>
              <a:rPr lang="en-US" sz="13000" b="1">
                <a:solidFill>
                  <a:schemeClr val="lt1"/>
                </a:solidFill>
                <a:latin typeface="Arial"/>
                <a:ea typeface="Arial"/>
                <a:cs typeface="Arial"/>
                <a:sym typeface="Arial"/>
              </a:rPr>
              <a:t>1.</a:t>
            </a:r>
            <a:endParaRPr/>
          </a:p>
        </p:txBody>
      </p:sp>
      <p:sp>
        <p:nvSpPr>
          <p:cNvPr id="92" name="Google Shape;92;p2"/>
          <p:cNvSpPr txBox="1">
            <a:spLocks noGrp="1"/>
          </p:cNvSpPr>
          <p:nvPr>
            <p:ph type="title"/>
          </p:nvPr>
        </p:nvSpPr>
        <p:spPr>
          <a:xfrm>
            <a:off x="2016933" y="3762387"/>
            <a:ext cx="6988630" cy="89891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200"/>
              <a:buFont typeface="Arial"/>
              <a:buNone/>
            </a:pPr>
            <a:r>
              <a:rPr lang="en-US" sz="3200" b="1">
                <a:solidFill>
                  <a:schemeClr val="lt1"/>
                </a:solidFill>
                <a:latin typeface="Arial"/>
                <a:ea typeface="Arial"/>
                <a:cs typeface="Arial"/>
                <a:sym typeface="Arial"/>
              </a:rPr>
              <a:t>What are invasive alien species?</a:t>
            </a:r>
            <a:endParaRPr/>
          </a:p>
        </p:txBody>
      </p:sp>
      <p:pic>
        <p:nvPicPr>
          <p:cNvPr id="93" name="Google Shape;93;p2" descr="Une image contenant plein air, arbre, herbe, plante&#10;&#10;Description générée automatiquement"/>
          <p:cNvPicPr preferRelativeResize="0"/>
          <p:nvPr/>
        </p:nvPicPr>
        <p:blipFill rotWithShape="1">
          <a:blip r:embed="rId4">
            <a:alphaModFix/>
          </a:blip>
          <a:srcRect/>
          <a:stretch/>
        </p:blipFill>
        <p:spPr>
          <a:xfrm>
            <a:off x="3683000" y="0"/>
            <a:ext cx="5461000" cy="32385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63"/>
        <p:cNvGrpSpPr/>
        <p:nvPr/>
      </p:nvGrpSpPr>
      <p:grpSpPr>
        <a:xfrm>
          <a:off x="0" y="0"/>
          <a:ext cx="0" cy="0"/>
          <a:chOff x="0" y="0"/>
          <a:chExt cx="0" cy="0"/>
        </a:xfrm>
      </p:grpSpPr>
      <p:sp>
        <p:nvSpPr>
          <p:cNvPr id="264" name="Google Shape;264;p20"/>
          <p:cNvSpPr txBox="1"/>
          <p:nvPr/>
        </p:nvSpPr>
        <p:spPr>
          <a:xfrm>
            <a:off x="457200" y="4674485"/>
            <a:ext cx="3805719"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E4E7E0"/>
                </a:solidFill>
                <a:latin typeface="Arial"/>
                <a:ea typeface="Arial"/>
                <a:cs typeface="Arial"/>
                <a:sym typeface="Arial"/>
              </a:rPr>
              <a:t>#InvasiveAlienSpecies Assessment</a:t>
            </a:r>
            <a:endParaRPr/>
          </a:p>
        </p:txBody>
      </p:sp>
      <p:sp>
        <p:nvSpPr>
          <p:cNvPr id="265" name="Google Shape;265;p20"/>
          <p:cNvSpPr txBox="1"/>
          <p:nvPr/>
        </p:nvSpPr>
        <p:spPr>
          <a:xfrm>
            <a:off x="0" y="1890000"/>
            <a:ext cx="4546500" cy="25554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C71617"/>
              </a:buClr>
              <a:buSzPts val="2500"/>
              <a:buFont typeface="Arial"/>
              <a:buNone/>
            </a:pPr>
            <a:r>
              <a:rPr lang="en-US" sz="2500" b="1">
                <a:solidFill>
                  <a:srgbClr val="C71617"/>
                </a:solidFill>
              </a:rPr>
              <a:t>A</a:t>
            </a:r>
            <a:r>
              <a:rPr lang="en-US" sz="2500" b="1" i="0">
                <a:solidFill>
                  <a:srgbClr val="C71617"/>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cross all biomes, the relati</a:t>
            </a:r>
            <a:r>
              <a:rPr lang="en-US" sz="2500" b="1">
                <a:solidFill>
                  <a:srgbClr val="C71617"/>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ve importance of drivers in facilitating biological invasions varies across </a:t>
            </a:r>
            <a:r>
              <a:rPr lang="en-US" sz="2500" b="1" i="0">
                <a:solidFill>
                  <a:srgbClr val="C71617"/>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stages of the biological invasion process</a:t>
            </a:r>
            <a:endParaRPr/>
          </a:p>
          <a:p>
            <a:pPr marL="0" marR="0" lvl="0" indent="0" algn="l" rtl="0">
              <a:spcBef>
                <a:spcPts val="0"/>
              </a:spcBef>
              <a:spcAft>
                <a:spcPts val="0"/>
              </a:spcAft>
              <a:buClr>
                <a:srgbClr val="41510D"/>
              </a:buClr>
              <a:buSzPts val="2500"/>
              <a:buFont typeface="Arial"/>
              <a:buNone/>
            </a:pPr>
            <a:endParaRPr sz="2500" b="1" i="0">
              <a:solidFill>
                <a:srgbClr val="C71617"/>
              </a:solidFill>
              <a:latin typeface="Arial"/>
              <a:ea typeface="Arial"/>
              <a:cs typeface="Arial"/>
              <a:sym typeface="Arial"/>
            </a:endParaRPr>
          </a:p>
          <a:p>
            <a:pPr marL="0" marR="0" lvl="0" indent="0" algn="l" rtl="0">
              <a:spcBef>
                <a:spcPts val="0"/>
              </a:spcBef>
              <a:spcAft>
                <a:spcPts val="0"/>
              </a:spcAft>
              <a:buClr>
                <a:srgbClr val="41510D"/>
              </a:buClr>
              <a:buSzPts val="2500"/>
              <a:buFont typeface="Arial"/>
              <a:buNone/>
            </a:pPr>
            <a:endParaRPr sz="2500" b="1" i="0">
              <a:solidFill>
                <a:srgbClr val="C71617"/>
              </a:solidFill>
              <a:latin typeface="Arial"/>
              <a:ea typeface="Arial"/>
              <a:cs typeface="Arial"/>
              <a:sym typeface="Arial"/>
            </a:endParaRPr>
          </a:p>
          <a:p>
            <a:pPr marL="0" marR="0" lvl="0" indent="0" algn="l" rtl="0">
              <a:spcBef>
                <a:spcPts val="0"/>
              </a:spcBef>
              <a:spcAft>
                <a:spcPts val="0"/>
              </a:spcAft>
              <a:buClr>
                <a:srgbClr val="41510D"/>
              </a:buClr>
              <a:buSzPts val="1600"/>
              <a:buFont typeface="Arial"/>
              <a:buNone/>
            </a:pPr>
            <a:endParaRPr sz="1600" b="0" i="0">
              <a:solidFill>
                <a:srgbClr val="41510D"/>
              </a:solidFill>
              <a:latin typeface="Helvetica Neue"/>
              <a:ea typeface="Helvetica Neue"/>
              <a:cs typeface="Helvetica Neue"/>
              <a:sym typeface="Helvetica Neue"/>
            </a:endParaRPr>
          </a:p>
          <a:p>
            <a:pPr marL="0" marR="0" lvl="0" indent="0" algn="l" rtl="0">
              <a:spcBef>
                <a:spcPts val="0"/>
              </a:spcBef>
              <a:spcAft>
                <a:spcPts val="0"/>
              </a:spcAft>
              <a:buClr>
                <a:srgbClr val="41510D"/>
              </a:buClr>
              <a:buSzPts val="1600"/>
              <a:buFont typeface="Arial"/>
              <a:buNone/>
            </a:pPr>
            <a:endParaRPr sz="1600" b="0" i="0">
              <a:solidFill>
                <a:srgbClr val="41510D"/>
              </a:solidFill>
              <a:latin typeface="Helvetica Neue"/>
              <a:ea typeface="Helvetica Neue"/>
              <a:cs typeface="Helvetica Neue"/>
              <a:sym typeface="Helvetica Neue"/>
            </a:endParaRPr>
          </a:p>
          <a:p>
            <a:pPr marL="0" marR="0" lvl="0" indent="0" algn="l" rtl="0">
              <a:spcBef>
                <a:spcPts val="0"/>
              </a:spcBef>
              <a:spcAft>
                <a:spcPts val="0"/>
              </a:spcAft>
              <a:buClr>
                <a:srgbClr val="41510D"/>
              </a:buClr>
              <a:buSzPts val="1600"/>
              <a:buFont typeface="Arial"/>
              <a:buNone/>
            </a:pPr>
            <a:endParaRPr sz="1600" b="0" i="0">
              <a:solidFill>
                <a:srgbClr val="41510D"/>
              </a:solidFill>
              <a:latin typeface="Helvetica Neue"/>
              <a:ea typeface="Helvetica Neue"/>
              <a:cs typeface="Helvetica Neue"/>
              <a:sym typeface="Helvetica Neue"/>
            </a:endParaRPr>
          </a:p>
        </p:txBody>
      </p:sp>
      <p:pic>
        <p:nvPicPr>
          <p:cNvPr id="266" name="Google Shape;266;p20" descr="A chart of different types of indicators&#10;&#10;Description automatically generated with medium confidence"/>
          <p:cNvPicPr preferRelativeResize="0"/>
          <p:nvPr/>
        </p:nvPicPr>
        <p:blipFill rotWithShape="1">
          <a:blip r:embed="rId4">
            <a:alphaModFix/>
          </a:blip>
          <a:srcRect/>
          <a:stretch/>
        </p:blipFill>
        <p:spPr>
          <a:xfrm>
            <a:off x="4688923" y="0"/>
            <a:ext cx="4455077" cy="51435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0"/>
        <p:cNvGrpSpPr/>
        <p:nvPr/>
      </p:nvGrpSpPr>
      <p:grpSpPr>
        <a:xfrm>
          <a:off x="0" y="0"/>
          <a:ext cx="0" cy="0"/>
          <a:chOff x="0" y="0"/>
          <a:chExt cx="0" cy="0"/>
        </a:xfrm>
      </p:grpSpPr>
      <p:sp>
        <p:nvSpPr>
          <p:cNvPr id="271" name="Google Shape;271;p21"/>
          <p:cNvSpPr txBox="1"/>
          <p:nvPr/>
        </p:nvSpPr>
        <p:spPr>
          <a:xfrm>
            <a:off x="457200" y="4674485"/>
            <a:ext cx="3805719"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E4E7E0"/>
                </a:solidFill>
                <a:latin typeface="Arial"/>
                <a:ea typeface="Arial"/>
                <a:cs typeface="Arial"/>
                <a:sym typeface="Arial"/>
              </a:rPr>
              <a:t>#InvasiveAlienSpecies Assessment</a:t>
            </a:r>
            <a:endParaRPr/>
          </a:p>
        </p:txBody>
      </p:sp>
      <p:sp>
        <p:nvSpPr>
          <p:cNvPr id="272" name="Google Shape;272;p21"/>
          <p:cNvSpPr txBox="1"/>
          <p:nvPr/>
        </p:nvSpPr>
        <p:spPr>
          <a:xfrm>
            <a:off x="239684" y="1510858"/>
            <a:ext cx="4244893" cy="2555454"/>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C71617"/>
              </a:buClr>
              <a:buSzPts val="2500"/>
              <a:buFont typeface="Arial"/>
              <a:buNone/>
            </a:pPr>
            <a:r>
              <a:rPr lang="en-US" sz="2500" b="1" i="0">
                <a:solidFill>
                  <a:srgbClr val="C71617"/>
                </a:solidFill>
                <a:latin typeface="Arial"/>
                <a:ea typeface="Arial"/>
                <a:cs typeface="Arial"/>
                <a:sym typeface="Arial"/>
              </a:rPr>
              <a:t>The ongoing amplification of drivers of change in nature may substantially increase the number of invasive alien species and their impacts in the future </a:t>
            </a:r>
            <a:endParaRPr/>
          </a:p>
          <a:p>
            <a:pPr marL="0" marR="0" lvl="0" indent="0" algn="l" rtl="0">
              <a:spcBef>
                <a:spcPts val="0"/>
              </a:spcBef>
              <a:spcAft>
                <a:spcPts val="0"/>
              </a:spcAft>
              <a:buClr>
                <a:srgbClr val="41510D"/>
              </a:buClr>
              <a:buSzPts val="1600"/>
              <a:buFont typeface="Arial"/>
              <a:buNone/>
            </a:pPr>
            <a:endParaRPr sz="1600" b="0" i="0">
              <a:solidFill>
                <a:srgbClr val="41510D"/>
              </a:solidFill>
              <a:latin typeface="Helvetica Neue"/>
              <a:ea typeface="Helvetica Neue"/>
              <a:cs typeface="Helvetica Neue"/>
              <a:sym typeface="Helvetica Neue"/>
            </a:endParaRPr>
          </a:p>
          <a:p>
            <a:pPr marL="0" marR="0" lvl="0" indent="0" algn="l" rtl="0">
              <a:spcBef>
                <a:spcPts val="0"/>
              </a:spcBef>
              <a:spcAft>
                <a:spcPts val="0"/>
              </a:spcAft>
              <a:buClr>
                <a:srgbClr val="C00000"/>
              </a:buClr>
              <a:buSzPts val="1600"/>
              <a:buFont typeface="Helvetica Neue"/>
              <a:buNone/>
            </a:pPr>
            <a:r>
              <a:rPr lang="en-US" sz="1600" b="0" i="0">
                <a:solidFill>
                  <a:srgbClr val="C00000"/>
                </a:solidFill>
                <a:latin typeface="Helvetica Neue"/>
                <a:ea typeface="Helvetica Neue"/>
                <a:cs typeface="Helvetica Neue"/>
                <a:sym typeface="Helvetica Neue"/>
              </a:rPr>
              <a:t>Other drivers of change </a:t>
            </a:r>
            <a:r>
              <a:rPr lang="en-US" sz="1600" b="0" i="0">
                <a:solidFill>
                  <a:srgbClr val="41510D"/>
                </a:solidFill>
                <a:latin typeface="Helvetica Neue"/>
                <a:ea typeface="Helvetica Neue"/>
                <a:cs typeface="Helvetica Neue"/>
                <a:sym typeface="Helvetica Neue"/>
              </a:rPr>
              <a:t>such demographic, economic, and land- and sea-use change are increasing and can amplify the threats and impacts of invasive alien species</a:t>
            </a:r>
            <a:endParaRPr/>
          </a:p>
          <a:p>
            <a:pPr marL="0" marR="0" lvl="0" indent="0" algn="l" rtl="0">
              <a:spcBef>
                <a:spcPts val="0"/>
              </a:spcBef>
              <a:spcAft>
                <a:spcPts val="0"/>
              </a:spcAft>
              <a:buClr>
                <a:srgbClr val="41510D"/>
              </a:buClr>
              <a:buSzPts val="1600"/>
              <a:buFont typeface="Arial"/>
              <a:buNone/>
            </a:pPr>
            <a:endParaRPr sz="1600" b="0" i="0">
              <a:solidFill>
                <a:srgbClr val="C71617"/>
              </a:solidFill>
              <a:latin typeface="Helvetica Neue"/>
              <a:ea typeface="Helvetica Neue"/>
              <a:cs typeface="Helvetica Neue"/>
              <a:sym typeface="Helvetica Neue"/>
            </a:endParaRPr>
          </a:p>
          <a:p>
            <a:pPr marL="0" marR="0" lvl="0" indent="0" algn="l" rtl="0">
              <a:spcBef>
                <a:spcPts val="0"/>
              </a:spcBef>
              <a:spcAft>
                <a:spcPts val="0"/>
              </a:spcAft>
              <a:buClr>
                <a:srgbClr val="C00000"/>
              </a:buClr>
              <a:buSzPts val="1600"/>
              <a:buFont typeface="Helvetica Neue"/>
              <a:buNone/>
            </a:pPr>
            <a:r>
              <a:rPr lang="en-US" sz="1600" b="0" i="0">
                <a:solidFill>
                  <a:srgbClr val="C00000"/>
                </a:solidFill>
                <a:latin typeface="Helvetica Neue"/>
                <a:ea typeface="Helvetica Neue"/>
                <a:cs typeface="Helvetica Neue"/>
                <a:sym typeface="Helvetica Neue"/>
              </a:rPr>
              <a:t>Climate change </a:t>
            </a:r>
            <a:r>
              <a:rPr lang="en-US" sz="1600" b="0" i="0">
                <a:solidFill>
                  <a:srgbClr val="41510D"/>
                </a:solidFill>
                <a:latin typeface="Helvetica Neue"/>
                <a:ea typeface="Helvetica Neue"/>
                <a:cs typeface="Helvetica Neue"/>
                <a:sym typeface="Helvetica Neue"/>
              </a:rPr>
              <a:t>will also be a major cause of future increases in the risk of invasive alien species</a:t>
            </a:r>
            <a:endParaRPr/>
          </a:p>
          <a:p>
            <a:pPr marL="0" marR="0" lvl="0" indent="0" algn="l" rtl="0">
              <a:spcBef>
                <a:spcPts val="0"/>
              </a:spcBef>
              <a:spcAft>
                <a:spcPts val="0"/>
              </a:spcAft>
              <a:buClr>
                <a:srgbClr val="41510D"/>
              </a:buClr>
              <a:buSzPts val="1600"/>
              <a:buFont typeface="Arial"/>
              <a:buNone/>
            </a:pPr>
            <a:endParaRPr sz="1600" b="0" i="0">
              <a:solidFill>
                <a:srgbClr val="41510D"/>
              </a:solidFill>
              <a:latin typeface="Helvetica Neue"/>
              <a:ea typeface="Helvetica Neue"/>
              <a:cs typeface="Helvetica Neue"/>
              <a:sym typeface="Helvetica Neue"/>
            </a:endParaRPr>
          </a:p>
          <a:p>
            <a:pPr marL="0" marR="0" lvl="0" indent="0" algn="l" rtl="0">
              <a:spcBef>
                <a:spcPts val="0"/>
              </a:spcBef>
              <a:spcAft>
                <a:spcPts val="0"/>
              </a:spcAft>
              <a:buClr>
                <a:srgbClr val="41510D"/>
              </a:buClr>
              <a:buSzPts val="1600"/>
              <a:buFont typeface="Arial"/>
              <a:buNone/>
            </a:pPr>
            <a:endParaRPr sz="1600" b="0" i="0">
              <a:solidFill>
                <a:srgbClr val="41510D"/>
              </a:solidFill>
              <a:latin typeface="Helvetica Neue"/>
              <a:ea typeface="Helvetica Neue"/>
              <a:cs typeface="Helvetica Neue"/>
              <a:sym typeface="Helvetica Neue"/>
            </a:endParaRPr>
          </a:p>
          <a:p>
            <a:pPr marL="0" marR="0" lvl="0" indent="0" algn="l" rtl="0">
              <a:spcBef>
                <a:spcPts val="0"/>
              </a:spcBef>
              <a:spcAft>
                <a:spcPts val="0"/>
              </a:spcAft>
              <a:buClr>
                <a:srgbClr val="41510D"/>
              </a:buClr>
              <a:buSzPts val="1600"/>
              <a:buFont typeface="Arial"/>
              <a:buNone/>
            </a:pPr>
            <a:endParaRPr sz="1600" b="0" i="0">
              <a:solidFill>
                <a:srgbClr val="41510D"/>
              </a:solidFill>
              <a:latin typeface="Helvetica Neue"/>
              <a:ea typeface="Helvetica Neue"/>
              <a:cs typeface="Helvetica Neue"/>
              <a:sym typeface="Helvetica Neue"/>
            </a:endParaRPr>
          </a:p>
        </p:txBody>
      </p:sp>
      <p:pic>
        <p:nvPicPr>
          <p:cNvPr id="273" name="Google Shape;273;p21" descr="A snake with its head around its neck&#10;&#10;Description automatically generated"/>
          <p:cNvPicPr preferRelativeResize="0"/>
          <p:nvPr/>
        </p:nvPicPr>
        <p:blipFill rotWithShape="1">
          <a:blip r:embed="rId4">
            <a:alphaModFix/>
          </a:blip>
          <a:srcRect/>
          <a:stretch/>
        </p:blipFill>
        <p:spPr>
          <a:xfrm>
            <a:off x="4567707" y="1049478"/>
            <a:ext cx="4576293" cy="3048000"/>
          </a:xfrm>
          <a:prstGeom prst="rect">
            <a:avLst/>
          </a:prstGeom>
          <a:noFill/>
          <a:ln>
            <a:noFill/>
          </a:ln>
        </p:spPr>
      </p:pic>
      <p:pic>
        <p:nvPicPr>
          <p:cNvPr id="274" name="Google Shape;274;p21" descr="A black background with a black square&#10;&#10;Description automatically generated with medium confidence"/>
          <p:cNvPicPr preferRelativeResize="0"/>
          <p:nvPr/>
        </p:nvPicPr>
        <p:blipFill rotWithShape="1">
          <a:blip r:embed="rId5">
            <a:alphaModFix/>
          </a:blip>
          <a:srcRect/>
          <a:stretch/>
        </p:blipFill>
        <p:spPr>
          <a:xfrm>
            <a:off x="-91714" y="2650596"/>
            <a:ext cx="414528" cy="414528"/>
          </a:xfrm>
          <a:prstGeom prst="rect">
            <a:avLst/>
          </a:prstGeom>
          <a:noFill/>
          <a:ln>
            <a:noFill/>
          </a:ln>
        </p:spPr>
      </p:pic>
      <p:pic>
        <p:nvPicPr>
          <p:cNvPr id="275" name="Google Shape;275;p21" descr="A black background with a black square&#10;&#10;Description automatically generated with medium confidence"/>
          <p:cNvPicPr preferRelativeResize="0"/>
          <p:nvPr/>
        </p:nvPicPr>
        <p:blipFill rotWithShape="1">
          <a:blip r:embed="rId5">
            <a:alphaModFix/>
          </a:blip>
          <a:srcRect/>
          <a:stretch/>
        </p:blipFill>
        <p:spPr>
          <a:xfrm>
            <a:off x="-40589" y="3886758"/>
            <a:ext cx="414528" cy="41452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9"/>
        <p:cNvGrpSpPr/>
        <p:nvPr/>
      </p:nvGrpSpPr>
      <p:grpSpPr>
        <a:xfrm>
          <a:off x="0" y="0"/>
          <a:ext cx="0" cy="0"/>
          <a:chOff x="0" y="0"/>
          <a:chExt cx="0" cy="0"/>
        </a:xfrm>
      </p:grpSpPr>
      <p:pic>
        <p:nvPicPr>
          <p:cNvPr id="280" name="Google Shape;280;p22" descr="A group of firefighters on fire&#10;&#10;Description automatically generated"/>
          <p:cNvPicPr preferRelativeResize="0"/>
          <p:nvPr/>
        </p:nvPicPr>
        <p:blipFill rotWithShape="1">
          <a:blip r:embed="rId4">
            <a:alphaModFix amt="85000"/>
          </a:blip>
          <a:srcRect/>
          <a:stretch/>
        </p:blipFill>
        <p:spPr>
          <a:xfrm>
            <a:off x="-7160" y="130461"/>
            <a:ext cx="9141837" cy="2743199"/>
          </a:xfrm>
          <a:prstGeom prst="rect">
            <a:avLst/>
          </a:prstGeom>
          <a:noFill/>
          <a:ln>
            <a:noFill/>
          </a:ln>
        </p:spPr>
      </p:pic>
      <p:sp>
        <p:nvSpPr>
          <p:cNvPr id="281" name="Google Shape;281;p22"/>
          <p:cNvSpPr txBox="1"/>
          <p:nvPr/>
        </p:nvSpPr>
        <p:spPr>
          <a:xfrm>
            <a:off x="457200" y="4674485"/>
            <a:ext cx="3805719"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E4E7E0"/>
                </a:solidFill>
                <a:latin typeface="Arial"/>
                <a:ea typeface="Arial"/>
                <a:cs typeface="Arial"/>
                <a:sym typeface="Arial"/>
              </a:rPr>
              <a:t>#InvasiveAlienSpecies Assessment</a:t>
            </a:r>
            <a:endParaRPr/>
          </a:p>
        </p:txBody>
      </p:sp>
      <p:sp>
        <p:nvSpPr>
          <p:cNvPr id="282" name="Google Shape;282;p22"/>
          <p:cNvSpPr txBox="1"/>
          <p:nvPr/>
        </p:nvSpPr>
        <p:spPr>
          <a:xfrm>
            <a:off x="131800" y="318206"/>
            <a:ext cx="8863915" cy="2555454"/>
          </a:xfrm>
          <a:prstGeom prst="rect">
            <a:avLst/>
          </a:prstGeom>
          <a:noFill/>
          <a:ln>
            <a:noFill/>
          </a:ln>
          <a:effectLst>
            <a:outerShdw blurRad="50800" dist="38100" dir="2700000" algn="tl" rotWithShape="0">
              <a:srgbClr val="000000"/>
            </a:outerShdw>
          </a:effectLst>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2500"/>
              <a:buFont typeface="Arial"/>
              <a:buNone/>
            </a:pPr>
            <a:r>
              <a:rPr lang="en-US" sz="2500" b="1" i="0">
                <a:solidFill>
                  <a:schemeClr val="lt1"/>
                </a:solidFill>
                <a:latin typeface="Arial"/>
                <a:ea typeface="Arial"/>
                <a:cs typeface="Arial"/>
                <a:sym typeface="Arial"/>
              </a:rPr>
              <a:t>The magnitude of the future threat from invasive alien species is difficult to predict because of complex interactions and feedback among direct and indirect drivers of change in nature</a:t>
            </a:r>
            <a:endParaRPr/>
          </a:p>
        </p:txBody>
      </p:sp>
      <p:sp>
        <p:nvSpPr>
          <p:cNvPr id="283" name="Google Shape;283;p22"/>
          <p:cNvSpPr txBox="1"/>
          <p:nvPr/>
        </p:nvSpPr>
        <p:spPr>
          <a:xfrm>
            <a:off x="266231" y="3098498"/>
            <a:ext cx="8863914" cy="13234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rgbClr val="C00000"/>
                </a:solidFill>
                <a:latin typeface="Helvetica Neue"/>
                <a:ea typeface="Helvetica Neue"/>
                <a:cs typeface="Helvetica Neue"/>
                <a:sym typeface="Helvetica Neue"/>
              </a:rPr>
              <a:t>Climate change</a:t>
            </a:r>
            <a:r>
              <a:rPr lang="en-US" sz="1600">
                <a:solidFill>
                  <a:srgbClr val="41510D"/>
                </a:solidFill>
                <a:latin typeface="Helvetica Neue"/>
                <a:ea typeface="Helvetica Neue"/>
                <a:cs typeface="Helvetica Neue"/>
                <a:sym typeface="Helvetica Neue"/>
              </a:rPr>
              <a:t> interacting with </a:t>
            </a:r>
            <a:r>
              <a:rPr lang="en-US" sz="1600">
                <a:solidFill>
                  <a:srgbClr val="C00000"/>
                </a:solidFill>
                <a:latin typeface="Helvetica Neue"/>
                <a:ea typeface="Helvetica Neue"/>
                <a:cs typeface="Helvetica Neue"/>
                <a:sym typeface="Helvetica Neue"/>
              </a:rPr>
              <a:t>land- and sea-use change </a:t>
            </a:r>
            <a:r>
              <a:rPr lang="en-US" sz="1600">
                <a:solidFill>
                  <a:srgbClr val="41510D"/>
                </a:solidFill>
                <a:latin typeface="Helvetica Neue"/>
                <a:ea typeface="Helvetica Neue"/>
                <a:cs typeface="Helvetica Neue"/>
                <a:sym typeface="Helvetica Neue"/>
              </a:rPr>
              <a:t>is predicted to profoundly shape and amplify the future threat from invasive alien species </a:t>
            </a:r>
            <a:endParaRPr/>
          </a:p>
          <a:p>
            <a:pPr marL="0" marR="0" lvl="0" indent="0" algn="l" rtl="0">
              <a:spcBef>
                <a:spcPts val="0"/>
              </a:spcBef>
              <a:spcAft>
                <a:spcPts val="0"/>
              </a:spcAft>
              <a:buNone/>
            </a:pPr>
            <a:endParaRPr sz="1600">
              <a:solidFill>
                <a:srgbClr val="41510D"/>
              </a:solidFill>
              <a:latin typeface="Helvetica Neue"/>
              <a:ea typeface="Helvetica Neue"/>
              <a:cs typeface="Helvetica Neue"/>
              <a:sym typeface="Helvetica Neue"/>
            </a:endParaRPr>
          </a:p>
          <a:p>
            <a:pPr marL="0" marR="0" lvl="0" indent="0" algn="l" rtl="0">
              <a:spcBef>
                <a:spcPts val="0"/>
              </a:spcBef>
              <a:spcAft>
                <a:spcPts val="0"/>
              </a:spcAft>
              <a:buNone/>
            </a:pPr>
            <a:r>
              <a:rPr lang="en-US" sz="1600">
                <a:solidFill>
                  <a:srgbClr val="C00000"/>
                </a:solidFill>
                <a:latin typeface="Helvetica Neue"/>
                <a:ea typeface="Helvetica Neue"/>
                <a:cs typeface="Helvetica Neue"/>
                <a:sym typeface="Helvetica Neue"/>
              </a:rPr>
              <a:t>Variations in human perceptions and values </a:t>
            </a:r>
            <a:r>
              <a:rPr lang="en-US" sz="1600">
                <a:solidFill>
                  <a:srgbClr val="41510D"/>
                </a:solidFill>
                <a:latin typeface="Helvetica Neue"/>
                <a:ea typeface="Helvetica Neue"/>
                <a:cs typeface="Helvetica Neue"/>
                <a:sym typeface="Helvetica Neue"/>
              </a:rPr>
              <a:t>add yet another level of complexity, as sociocultural drivers interact with other indirect drivers and influence direct drivers</a:t>
            </a:r>
            <a:endParaRPr/>
          </a:p>
        </p:txBody>
      </p:sp>
      <p:pic>
        <p:nvPicPr>
          <p:cNvPr id="284" name="Google Shape;284;p22" descr="A black background with a black square&#10;&#10;Description automatically generated with medium confidence"/>
          <p:cNvPicPr preferRelativeResize="0"/>
          <p:nvPr/>
        </p:nvPicPr>
        <p:blipFill rotWithShape="1">
          <a:blip r:embed="rId5">
            <a:alphaModFix/>
          </a:blip>
          <a:srcRect/>
          <a:stretch/>
        </p:blipFill>
        <p:spPr>
          <a:xfrm>
            <a:off x="-31824" y="3061405"/>
            <a:ext cx="414528" cy="414528"/>
          </a:xfrm>
          <a:prstGeom prst="rect">
            <a:avLst/>
          </a:prstGeom>
          <a:noFill/>
          <a:ln>
            <a:noFill/>
          </a:ln>
        </p:spPr>
      </p:pic>
      <p:pic>
        <p:nvPicPr>
          <p:cNvPr id="285" name="Google Shape;285;p22" descr="A black background with a black square&#10;&#10;Description automatically generated with medium confidence"/>
          <p:cNvPicPr preferRelativeResize="0"/>
          <p:nvPr/>
        </p:nvPicPr>
        <p:blipFill rotWithShape="1">
          <a:blip r:embed="rId5">
            <a:alphaModFix/>
          </a:blip>
          <a:srcRect/>
          <a:stretch/>
        </p:blipFill>
        <p:spPr>
          <a:xfrm>
            <a:off x="-31824" y="3774072"/>
            <a:ext cx="414528" cy="41452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89"/>
        <p:cNvGrpSpPr/>
        <p:nvPr/>
      </p:nvGrpSpPr>
      <p:grpSpPr>
        <a:xfrm>
          <a:off x="0" y="0"/>
          <a:ext cx="0" cy="0"/>
          <a:chOff x="0" y="0"/>
          <a:chExt cx="0" cy="0"/>
        </a:xfrm>
      </p:grpSpPr>
      <p:sp>
        <p:nvSpPr>
          <p:cNvPr id="290" name="Google Shape;290;p23"/>
          <p:cNvSpPr txBox="1"/>
          <p:nvPr/>
        </p:nvSpPr>
        <p:spPr>
          <a:xfrm>
            <a:off x="139880" y="643774"/>
            <a:ext cx="4626084" cy="347943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C71617"/>
              </a:buClr>
              <a:buSzPts val="2500"/>
              <a:buFont typeface="Arial"/>
              <a:buNone/>
            </a:pPr>
            <a:r>
              <a:rPr lang="en-US" sz="2500" b="1" i="0">
                <a:solidFill>
                  <a:srgbClr val="C71617"/>
                </a:solidFill>
                <a:latin typeface="Arial"/>
                <a:ea typeface="Arial"/>
                <a:cs typeface="Arial"/>
                <a:sym typeface="Arial"/>
              </a:rPr>
              <a:t>… People at the heart of the solution</a:t>
            </a:r>
            <a:endParaRPr/>
          </a:p>
          <a:p>
            <a:pPr marL="0" marR="0" lvl="0" indent="0" algn="l" rtl="0">
              <a:spcBef>
                <a:spcPts val="0"/>
              </a:spcBef>
              <a:spcAft>
                <a:spcPts val="0"/>
              </a:spcAft>
              <a:buClr>
                <a:srgbClr val="41510D"/>
              </a:buClr>
              <a:buSzPts val="2500"/>
              <a:buFont typeface="Arial"/>
              <a:buNone/>
            </a:pPr>
            <a:endParaRPr sz="2500" b="1" i="0">
              <a:solidFill>
                <a:srgbClr val="C71617"/>
              </a:solidFill>
              <a:latin typeface="Arial"/>
              <a:ea typeface="Arial"/>
              <a:cs typeface="Arial"/>
              <a:sym typeface="Arial"/>
            </a:endParaRPr>
          </a:p>
          <a:p>
            <a:pPr marL="0" marR="0" lvl="0" indent="0" algn="l" rtl="0">
              <a:spcBef>
                <a:spcPts val="0"/>
              </a:spcBef>
              <a:spcAft>
                <a:spcPts val="0"/>
              </a:spcAft>
              <a:buClr>
                <a:srgbClr val="41510D"/>
              </a:buClr>
              <a:buSzPts val="1600"/>
              <a:buFont typeface="Helvetica Neue"/>
              <a:buNone/>
            </a:pPr>
            <a:r>
              <a:rPr lang="en-US" sz="1600" b="0" i="0">
                <a:solidFill>
                  <a:srgbClr val="41510D"/>
                </a:solidFill>
                <a:latin typeface="Helvetica Neue"/>
                <a:ea typeface="Helvetica Neue"/>
                <a:cs typeface="Helvetica Neue"/>
                <a:sym typeface="Helvetica Neue"/>
              </a:rPr>
              <a:t>Biological invasions and their adverse impacts can be prevented and mitigated through effective management</a:t>
            </a:r>
            <a:endParaRPr/>
          </a:p>
          <a:p>
            <a:pPr marL="0" marR="0" lvl="0" indent="0" algn="l" rtl="0">
              <a:spcBef>
                <a:spcPts val="0"/>
              </a:spcBef>
              <a:spcAft>
                <a:spcPts val="0"/>
              </a:spcAft>
              <a:buClr>
                <a:srgbClr val="41510D"/>
              </a:buClr>
              <a:buSzPts val="1600"/>
              <a:buFont typeface="Arial"/>
              <a:buNone/>
            </a:pPr>
            <a:endParaRPr sz="1600" b="0" i="0">
              <a:solidFill>
                <a:srgbClr val="41510D"/>
              </a:solidFill>
              <a:latin typeface="Helvetica Neue"/>
              <a:ea typeface="Helvetica Neue"/>
              <a:cs typeface="Helvetica Neue"/>
              <a:sym typeface="Helvetica Neue"/>
            </a:endParaRPr>
          </a:p>
          <a:p>
            <a:pPr marL="0" marR="0" lvl="0" indent="0" algn="l" rtl="0">
              <a:spcBef>
                <a:spcPts val="0"/>
              </a:spcBef>
              <a:spcAft>
                <a:spcPts val="0"/>
              </a:spcAft>
              <a:buClr>
                <a:srgbClr val="41510D"/>
              </a:buClr>
              <a:buSzPts val="1600"/>
              <a:buFont typeface="Helvetica Neue"/>
              <a:buNone/>
            </a:pPr>
            <a:r>
              <a:rPr lang="en-US" sz="1600" b="0" i="0">
                <a:solidFill>
                  <a:srgbClr val="41510D"/>
                </a:solidFill>
                <a:latin typeface="Helvetica Neue"/>
                <a:ea typeface="Helvetica Neue"/>
                <a:cs typeface="Helvetica Neue"/>
                <a:sym typeface="Helvetica Neue"/>
              </a:rPr>
              <a:t>There are </a:t>
            </a:r>
            <a:r>
              <a:rPr lang="en-US" sz="1600" b="0" i="0">
                <a:solidFill>
                  <a:srgbClr val="C00000"/>
                </a:solidFill>
                <a:latin typeface="Helvetica Neue"/>
                <a:ea typeface="Helvetica Neue"/>
                <a:cs typeface="Helvetica Neue"/>
                <a:sym typeface="Helvetica Neue"/>
              </a:rPr>
              <a:t>3 management options:</a:t>
            </a:r>
            <a:endParaRPr/>
          </a:p>
          <a:p>
            <a:pPr marL="342900" marR="0" lvl="0" indent="-342900" algn="l" rtl="0">
              <a:spcBef>
                <a:spcPts val="0"/>
              </a:spcBef>
              <a:spcAft>
                <a:spcPts val="0"/>
              </a:spcAft>
              <a:buClr>
                <a:srgbClr val="41510D"/>
              </a:buClr>
              <a:buSzPts val="1600"/>
              <a:buFont typeface="Helvetica Neue"/>
              <a:buAutoNum type="alphaLcParenBoth"/>
            </a:pPr>
            <a:r>
              <a:rPr lang="en-US" sz="1600" b="0" i="0">
                <a:solidFill>
                  <a:srgbClr val="41510D"/>
                </a:solidFill>
                <a:latin typeface="Helvetica Neue"/>
                <a:ea typeface="Helvetica Neue"/>
                <a:cs typeface="Helvetica Neue"/>
                <a:sym typeface="Helvetica Neue"/>
              </a:rPr>
              <a:t>management of </a:t>
            </a:r>
            <a:r>
              <a:rPr lang="en-US" sz="1600" b="0" i="0">
                <a:solidFill>
                  <a:srgbClr val="C00000"/>
                </a:solidFill>
                <a:latin typeface="Helvetica Neue"/>
                <a:ea typeface="Helvetica Neue"/>
                <a:cs typeface="Helvetica Neue"/>
                <a:sym typeface="Helvetica Neue"/>
              </a:rPr>
              <a:t>pathways</a:t>
            </a:r>
            <a:r>
              <a:rPr lang="en-US" sz="1600" b="0" i="0">
                <a:solidFill>
                  <a:srgbClr val="41510D"/>
                </a:solidFill>
                <a:latin typeface="Helvetica Neue"/>
                <a:ea typeface="Helvetica Neue"/>
                <a:cs typeface="Helvetica Neue"/>
                <a:sym typeface="Helvetica Neue"/>
              </a:rPr>
              <a:t> of introduction and spread of invasive alien species; </a:t>
            </a:r>
            <a:endParaRPr/>
          </a:p>
          <a:p>
            <a:pPr marL="342900" marR="0" lvl="0" indent="-342900" algn="l" rtl="0">
              <a:spcBef>
                <a:spcPts val="0"/>
              </a:spcBef>
              <a:spcAft>
                <a:spcPts val="0"/>
              </a:spcAft>
              <a:buClr>
                <a:srgbClr val="41510D"/>
              </a:buClr>
              <a:buSzPts val="1600"/>
              <a:buFont typeface="Helvetica Neue"/>
              <a:buAutoNum type="alphaLcParenBoth"/>
            </a:pPr>
            <a:r>
              <a:rPr lang="en-US" sz="1600" b="0" i="0">
                <a:solidFill>
                  <a:srgbClr val="41510D"/>
                </a:solidFill>
                <a:latin typeface="Helvetica Neue"/>
                <a:ea typeface="Helvetica Neue"/>
                <a:cs typeface="Helvetica Neue"/>
                <a:sym typeface="Helvetica Neue"/>
              </a:rPr>
              <a:t>management of target </a:t>
            </a:r>
            <a:r>
              <a:rPr lang="en-US" sz="1600" b="0" i="0">
                <a:solidFill>
                  <a:srgbClr val="C00000"/>
                </a:solidFill>
                <a:latin typeface="Helvetica Neue"/>
                <a:ea typeface="Helvetica Neue"/>
                <a:cs typeface="Helvetica Neue"/>
                <a:sym typeface="Helvetica Neue"/>
              </a:rPr>
              <a:t>invasive alien species </a:t>
            </a:r>
            <a:r>
              <a:rPr lang="en-US" sz="1600" b="0" i="0">
                <a:solidFill>
                  <a:srgbClr val="41510D"/>
                </a:solidFill>
                <a:latin typeface="Helvetica Neue"/>
                <a:ea typeface="Helvetica Neue"/>
                <a:cs typeface="Helvetica Neue"/>
                <a:sym typeface="Helvetica Neue"/>
              </a:rPr>
              <a:t>at either local or landscape scales; and</a:t>
            </a:r>
            <a:endParaRPr/>
          </a:p>
          <a:p>
            <a:pPr marL="342900" marR="0" lvl="0" indent="-342900" algn="l" rtl="0">
              <a:spcBef>
                <a:spcPts val="0"/>
              </a:spcBef>
              <a:spcAft>
                <a:spcPts val="0"/>
              </a:spcAft>
              <a:buClr>
                <a:srgbClr val="41510D"/>
              </a:buClr>
              <a:buSzPts val="1600"/>
              <a:buFont typeface="Helvetica Neue"/>
              <a:buAutoNum type="alphaLcParenBoth"/>
            </a:pPr>
            <a:r>
              <a:rPr lang="en-US" sz="1600" b="0" i="0">
                <a:solidFill>
                  <a:srgbClr val="41510D"/>
                </a:solidFill>
                <a:latin typeface="Helvetica Neue"/>
                <a:ea typeface="Helvetica Neue"/>
                <a:cs typeface="Helvetica Neue"/>
                <a:sym typeface="Helvetica Neue"/>
              </a:rPr>
              <a:t> </a:t>
            </a:r>
            <a:r>
              <a:rPr lang="en-US" sz="1600" b="0" i="0">
                <a:solidFill>
                  <a:srgbClr val="C00000"/>
                </a:solidFill>
                <a:latin typeface="Helvetica Neue"/>
                <a:ea typeface="Helvetica Neue"/>
                <a:cs typeface="Helvetica Neue"/>
                <a:sym typeface="Helvetica Neue"/>
              </a:rPr>
              <a:t>site-based</a:t>
            </a:r>
            <a:r>
              <a:rPr lang="en-US" sz="1600" b="0" i="0">
                <a:solidFill>
                  <a:srgbClr val="41510D"/>
                </a:solidFill>
                <a:latin typeface="Helvetica Neue"/>
                <a:ea typeface="Helvetica Neue"/>
                <a:cs typeface="Helvetica Neue"/>
                <a:sym typeface="Helvetica Neue"/>
              </a:rPr>
              <a:t> or ecosystem-based management.</a:t>
            </a:r>
            <a:endParaRPr/>
          </a:p>
        </p:txBody>
      </p:sp>
      <p:sp>
        <p:nvSpPr>
          <p:cNvPr id="291" name="Google Shape;291;p23"/>
          <p:cNvSpPr txBox="1"/>
          <p:nvPr/>
        </p:nvSpPr>
        <p:spPr>
          <a:xfrm>
            <a:off x="457200" y="4674485"/>
            <a:ext cx="3805719"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E4E7E0"/>
                </a:solidFill>
                <a:latin typeface="Arial"/>
                <a:ea typeface="Arial"/>
                <a:cs typeface="Arial"/>
                <a:sym typeface="Arial"/>
              </a:rPr>
              <a:t>#InvasiveAlienSpecies Assessment</a:t>
            </a:r>
            <a:endParaRPr/>
          </a:p>
        </p:txBody>
      </p:sp>
      <p:pic>
        <p:nvPicPr>
          <p:cNvPr id="292" name="Google Shape;292;p23" descr="A person working on a large piece of machinery&#10;&#10;Description automatically generated"/>
          <p:cNvPicPr preferRelativeResize="0"/>
          <p:nvPr/>
        </p:nvPicPr>
        <p:blipFill rotWithShape="1">
          <a:blip r:embed="rId4">
            <a:alphaModFix/>
          </a:blip>
          <a:srcRect/>
          <a:stretch/>
        </p:blipFill>
        <p:spPr>
          <a:xfrm>
            <a:off x="5596102" y="2615818"/>
            <a:ext cx="3408018" cy="2272012"/>
          </a:xfrm>
          <a:prstGeom prst="rect">
            <a:avLst/>
          </a:prstGeom>
          <a:noFill/>
          <a:ln>
            <a:noFill/>
          </a:ln>
        </p:spPr>
      </p:pic>
      <p:pic>
        <p:nvPicPr>
          <p:cNvPr id="293" name="Google Shape;293;p23" descr="A group of people working in a forest&#10;&#10;Description automatically generated"/>
          <p:cNvPicPr preferRelativeResize="0"/>
          <p:nvPr/>
        </p:nvPicPr>
        <p:blipFill rotWithShape="1">
          <a:blip r:embed="rId5">
            <a:alphaModFix/>
          </a:blip>
          <a:srcRect/>
          <a:stretch/>
        </p:blipFill>
        <p:spPr>
          <a:xfrm>
            <a:off x="5592769" y="275937"/>
            <a:ext cx="3411351" cy="2272013"/>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97"/>
        <p:cNvGrpSpPr/>
        <p:nvPr/>
      </p:nvGrpSpPr>
      <p:grpSpPr>
        <a:xfrm>
          <a:off x="0" y="0"/>
          <a:ext cx="0" cy="0"/>
          <a:chOff x="0" y="0"/>
          <a:chExt cx="0" cy="0"/>
        </a:xfrm>
      </p:grpSpPr>
      <p:sp>
        <p:nvSpPr>
          <p:cNvPr id="298" name="Google Shape;298;p24"/>
          <p:cNvSpPr txBox="1"/>
          <p:nvPr/>
        </p:nvSpPr>
        <p:spPr>
          <a:xfrm>
            <a:off x="139880" y="1067844"/>
            <a:ext cx="4626084" cy="347943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C71617"/>
              </a:buClr>
              <a:buSzPts val="2500"/>
              <a:buFont typeface="Arial"/>
              <a:buNone/>
            </a:pPr>
            <a:r>
              <a:rPr lang="en-US" sz="2500" b="1" i="0">
                <a:solidFill>
                  <a:srgbClr val="C71617"/>
                </a:solidFill>
                <a:latin typeface="Arial"/>
                <a:ea typeface="Arial"/>
                <a:cs typeface="Arial"/>
                <a:sym typeface="Arial"/>
              </a:rPr>
              <a:t>Conceptual diagram of management-invasion continuum</a:t>
            </a:r>
            <a:endParaRPr/>
          </a:p>
        </p:txBody>
      </p:sp>
      <p:sp>
        <p:nvSpPr>
          <p:cNvPr id="299" name="Google Shape;299;p24"/>
          <p:cNvSpPr txBox="1"/>
          <p:nvPr/>
        </p:nvSpPr>
        <p:spPr>
          <a:xfrm>
            <a:off x="457200" y="4674485"/>
            <a:ext cx="3805719"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E4E7E0"/>
                </a:solidFill>
                <a:latin typeface="Arial"/>
                <a:ea typeface="Arial"/>
                <a:cs typeface="Arial"/>
                <a:sym typeface="Arial"/>
              </a:rPr>
              <a:t>#InvasiveAlienSpecies Assessment</a:t>
            </a:r>
            <a:endParaRPr/>
          </a:p>
        </p:txBody>
      </p:sp>
      <p:pic>
        <p:nvPicPr>
          <p:cNvPr id="300" name="Google Shape;300;p24" descr="A screenshot of a diagram&#10;&#10;Description automatically generated"/>
          <p:cNvPicPr preferRelativeResize="0"/>
          <p:nvPr/>
        </p:nvPicPr>
        <p:blipFill rotWithShape="1">
          <a:blip r:embed="rId4">
            <a:alphaModFix/>
          </a:blip>
          <a:srcRect/>
          <a:stretch/>
        </p:blipFill>
        <p:spPr>
          <a:xfrm>
            <a:off x="3966210" y="0"/>
            <a:ext cx="5177790" cy="51435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04"/>
        <p:cNvGrpSpPr/>
        <p:nvPr/>
      </p:nvGrpSpPr>
      <p:grpSpPr>
        <a:xfrm>
          <a:off x="0" y="0"/>
          <a:ext cx="0" cy="0"/>
          <a:chOff x="0" y="0"/>
          <a:chExt cx="0" cy="0"/>
        </a:xfrm>
      </p:grpSpPr>
      <p:sp>
        <p:nvSpPr>
          <p:cNvPr id="305" name="Google Shape;305;p25"/>
          <p:cNvSpPr txBox="1"/>
          <p:nvPr/>
        </p:nvSpPr>
        <p:spPr>
          <a:xfrm>
            <a:off x="359636" y="-218531"/>
            <a:ext cx="5479470" cy="347943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C71617"/>
              </a:buClr>
              <a:buSzPts val="2500"/>
              <a:buFont typeface="Arial"/>
              <a:buNone/>
            </a:pPr>
            <a:r>
              <a:rPr lang="en-US" sz="2500" b="1" i="0">
                <a:solidFill>
                  <a:srgbClr val="C71617"/>
                </a:solidFill>
                <a:latin typeface="Arial"/>
                <a:ea typeface="Arial"/>
                <a:cs typeface="Arial"/>
                <a:sym typeface="Arial"/>
              </a:rPr>
              <a:t>Prevention and preparedness are the most cost-effective options</a:t>
            </a:r>
            <a:endParaRPr/>
          </a:p>
          <a:p>
            <a:pPr marL="0" marR="0" lvl="0" indent="0" algn="l" rtl="0">
              <a:spcBef>
                <a:spcPts val="0"/>
              </a:spcBef>
              <a:spcAft>
                <a:spcPts val="0"/>
              </a:spcAft>
              <a:buClr>
                <a:srgbClr val="41510D"/>
              </a:buClr>
              <a:buSzPts val="2500"/>
              <a:buFont typeface="Arial"/>
              <a:buNone/>
            </a:pPr>
            <a:endParaRPr sz="2500" b="1" i="0">
              <a:solidFill>
                <a:srgbClr val="C71617"/>
              </a:solidFill>
              <a:latin typeface="Arial"/>
              <a:ea typeface="Arial"/>
              <a:cs typeface="Arial"/>
              <a:sym typeface="Arial"/>
            </a:endParaRPr>
          </a:p>
          <a:p>
            <a:pPr marL="0" marR="0" lvl="0" indent="0" algn="l" rtl="0">
              <a:spcBef>
                <a:spcPts val="0"/>
              </a:spcBef>
              <a:spcAft>
                <a:spcPts val="0"/>
              </a:spcAft>
              <a:buClr>
                <a:srgbClr val="41510D"/>
              </a:buClr>
              <a:buSzPts val="1600"/>
              <a:buFont typeface="Helvetica Neue"/>
              <a:buNone/>
            </a:pPr>
            <a:r>
              <a:rPr lang="en-US" sz="1600" b="0" i="0">
                <a:solidFill>
                  <a:srgbClr val="41510D"/>
                </a:solidFill>
                <a:latin typeface="Helvetica Neue"/>
                <a:ea typeface="Helvetica Neue"/>
                <a:cs typeface="Helvetica Neue"/>
                <a:sym typeface="Helvetica Neue"/>
              </a:rPr>
              <a:t>Prevention can be achieved through </a:t>
            </a:r>
            <a:r>
              <a:rPr lang="en-US" sz="1600" b="0" i="0">
                <a:solidFill>
                  <a:srgbClr val="C00000"/>
                </a:solidFill>
                <a:latin typeface="Helvetica Neue"/>
                <a:ea typeface="Helvetica Neue"/>
                <a:cs typeface="Helvetica Neue"/>
                <a:sym typeface="Helvetica Neue"/>
              </a:rPr>
              <a:t>pathway management</a:t>
            </a:r>
            <a:r>
              <a:rPr lang="en-US" sz="1600" b="0" i="0">
                <a:solidFill>
                  <a:srgbClr val="41510D"/>
                </a:solidFill>
                <a:latin typeface="Helvetica Neue"/>
                <a:ea typeface="Helvetica Neue"/>
                <a:cs typeface="Helvetica Neue"/>
                <a:sym typeface="Helvetica Neue"/>
              </a:rPr>
              <a:t>, including strictly enforced import controls, pre-border, border and post-border biosecurity, and measures to address escape from confinement.</a:t>
            </a:r>
            <a:endParaRPr/>
          </a:p>
          <a:p>
            <a:pPr marL="0" marR="0" lvl="0" indent="0" algn="l" rtl="0">
              <a:spcBef>
                <a:spcPts val="0"/>
              </a:spcBef>
              <a:spcAft>
                <a:spcPts val="0"/>
              </a:spcAft>
              <a:buClr>
                <a:srgbClr val="41510D"/>
              </a:buClr>
              <a:buSzPts val="1600"/>
              <a:buFont typeface="Arial"/>
              <a:buNone/>
            </a:pPr>
            <a:endParaRPr sz="1600" b="0" i="0">
              <a:solidFill>
                <a:srgbClr val="41510D"/>
              </a:solidFill>
              <a:latin typeface="Helvetica Neue"/>
              <a:ea typeface="Helvetica Neue"/>
              <a:cs typeface="Helvetica Neue"/>
              <a:sym typeface="Helvetica Neue"/>
            </a:endParaRPr>
          </a:p>
        </p:txBody>
      </p:sp>
      <p:sp>
        <p:nvSpPr>
          <p:cNvPr id="306" name="Google Shape;306;p25"/>
          <p:cNvSpPr txBox="1"/>
          <p:nvPr/>
        </p:nvSpPr>
        <p:spPr>
          <a:xfrm>
            <a:off x="457200" y="4674485"/>
            <a:ext cx="3805719"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E4E7E0"/>
                </a:solidFill>
                <a:latin typeface="Arial"/>
                <a:ea typeface="Arial"/>
                <a:cs typeface="Arial"/>
                <a:sym typeface="Arial"/>
              </a:rPr>
              <a:t>#InvasiveAlienSpecies Assessment</a:t>
            </a:r>
            <a:endParaRPr/>
          </a:p>
        </p:txBody>
      </p:sp>
      <p:pic>
        <p:nvPicPr>
          <p:cNvPr id="307" name="Google Shape;307;p25" descr="Close-up of a person's foot in mud&#10;&#10;Description automatically generated"/>
          <p:cNvPicPr preferRelativeResize="0"/>
          <p:nvPr/>
        </p:nvPicPr>
        <p:blipFill rotWithShape="1">
          <a:blip r:embed="rId4">
            <a:alphaModFix/>
          </a:blip>
          <a:srcRect/>
          <a:stretch/>
        </p:blipFill>
        <p:spPr>
          <a:xfrm>
            <a:off x="5904180" y="398421"/>
            <a:ext cx="3075709" cy="2050473"/>
          </a:xfrm>
          <a:prstGeom prst="rect">
            <a:avLst/>
          </a:prstGeom>
          <a:noFill/>
          <a:ln>
            <a:noFill/>
          </a:ln>
        </p:spPr>
      </p:pic>
      <p:sp>
        <p:nvSpPr>
          <p:cNvPr id="308" name="Google Shape;308;p25"/>
          <p:cNvSpPr txBox="1"/>
          <p:nvPr/>
        </p:nvSpPr>
        <p:spPr>
          <a:xfrm>
            <a:off x="371375" y="2695547"/>
            <a:ext cx="8361216" cy="181588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rgbClr val="41510D"/>
                </a:solidFill>
                <a:latin typeface="Helvetica Neue"/>
                <a:ea typeface="Helvetica Neue"/>
                <a:cs typeface="Helvetica Neue"/>
                <a:sym typeface="Helvetica Neue"/>
              </a:rPr>
              <a:t>Prevention is particularly </a:t>
            </a:r>
            <a:r>
              <a:rPr lang="en-US" sz="1600">
                <a:solidFill>
                  <a:srgbClr val="C00000"/>
                </a:solidFill>
                <a:latin typeface="Helvetica Neue"/>
                <a:ea typeface="Helvetica Neue"/>
                <a:cs typeface="Helvetica Neue"/>
                <a:sym typeface="Helvetica Neue"/>
              </a:rPr>
              <a:t>important on islands, </a:t>
            </a:r>
            <a:r>
              <a:rPr lang="en-US" sz="1600">
                <a:solidFill>
                  <a:srgbClr val="41510D"/>
                </a:solidFill>
                <a:latin typeface="Helvetica Neue"/>
                <a:ea typeface="Helvetica Neue"/>
                <a:cs typeface="Helvetica Neue"/>
                <a:sym typeface="Helvetica Neue"/>
              </a:rPr>
              <a:t>and it is also </a:t>
            </a:r>
            <a:r>
              <a:rPr lang="en-US" sz="1600">
                <a:solidFill>
                  <a:srgbClr val="C00000"/>
                </a:solidFill>
                <a:latin typeface="Helvetica Neue"/>
                <a:ea typeface="Helvetica Neue"/>
                <a:cs typeface="Helvetica Neue"/>
                <a:sym typeface="Helvetica Neue"/>
              </a:rPr>
              <a:t>critical in marine and connected water systems</a:t>
            </a:r>
            <a:r>
              <a:rPr lang="en-US" sz="1600">
                <a:solidFill>
                  <a:srgbClr val="41510D"/>
                </a:solidFill>
                <a:latin typeface="Helvetica Neue"/>
                <a:ea typeface="Helvetica Neue"/>
                <a:cs typeface="Helvetica Neue"/>
                <a:sym typeface="Helvetica Neue"/>
              </a:rPr>
              <a:t>, where most attempts at eradicating or containing invasive alien species have mostly failed. </a:t>
            </a:r>
            <a:endParaRPr/>
          </a:p>
          <a:p>
            <a:pPr marL="0" marR="0" lvl="0" indent="0" algn="l" rtl="0">
              <a:spcBef>
                <a:spcPts val="0"/>
              </a:spcBef>
              <a:spcAft>
                <a:spcPts val="0"/>
              </a:spcAft>
              <a:buNone/>
            </a:pPr>
            <a:endParaRPr sz="1600">
              <a:solidFill>
                <a:srgbClr val="41510D"/>
              </a:solidFill>
              <a:latin typeface="Helvetica Neue"/>
              <a:ea typeface="Helvetica Neue"/>
              <a:cs typeface="Helvetica Neue"/>
              <a:sym typeface="Helvetica Neue"/>
            </a:endParaRPr>
          </a:p>
          <a:p>
            <a:pPr marL="0" marR="0" lvl="0" indent="0" algn="l" rtl="0">
              <a:spcBef>
                <a:spcPts val="0"/>
              </a:spcBef>
              <a:spcAft>
                <a:spcPts val="0"/>
              </a:spcAft>
              <a:buNone/>
            </a:pPr>
            <a:r>
              <a:rPr lang="en-US" sz="1600">
                <a:solidFill>
                  <a:srgbClr val="41510D"/>
                </a:solidFill>
                <a:latin typeface="Helvetica Neue"/>
                <a:ea typeface="Helvetica Neue"/>
                <a:cs typeface="Helvetica Neue"/>
                <a:sym typeface="Helvetica Neue"/>
              </a:rPr>
              <a:t>Sustained and adequate funding, capacity building, technical and scientific cooperation and transfer of technology, monitoring, quarantine and inspection facilities are necessary for effective prevention measures.</a:t>
            </a:r>
            <a:endParaRPr/>
          </a:p>
        </p:txBody>
      </p:sp>
      <p:pic>
        <p:nvPicPr>
          <p:cNvPr id="309" name="Google Shape;309;p25" descr="A black background with a black square&#10;&#10;Description automatically generated with medium confidence"/>
          <p:cNvPicPr preferRelativeResize="0"/>
          <p:nvPr/>
        </p:nvPicPr>
        <p:blipFill rotWithShape="1">
          <a:blip r:embed="rId5">
            <a:alphaModFix/>
          </a:blip>
          <a:srcRect/>
          <a:stretch/>
        </p:blipFill>
        <p:spPr>
          <a:xfrm>
            <a:off x="-43153" y="1423659"/>
            <a:ext cx="414528" cy="414528"/>
          </a:xfrm>
          <a:prstGeom prst="rect">
            <a:avLst/>
          </a:prstGeom>
          <a:noFill/>
          <a:ln>
            <a:noFill/>
          </a:ln>
        </p:spPr>
      </p:pic>
      <p:pic>
        <p:nvPicPr>
          <p:cNvPr id="310" name="Google Shape;310;p25" descr="A black background with a black square&#10;&#10;Description automatically generated with medium confidence"/>
          <p:cNvPicPr preferRelativeResize="0"/>
          <p:nvPr/>
        </p:nvPicPr>
        <p:blipFill rotWithShape="1">
          <a:blip r:embed="rId5">
            <a:alphaModFix/>
          </a:blip>
          <a:srcRect/>
          <a:stretch/>
        </p:blipFill>
        <p:spPr>
          <a:xfrm>
            <a:off x="-43153" y="2694606"/>
            <a:ext cx="414528" cy="414528"/>
          </a:xfrm>
          <a:prstGeom prst="rect">
            <a:avLst/>
          </a:prstGeom>
          <a:noFill/>
          <a:ln>
            <a:noFill/>
          </a:ln>
        </p:spPr>
      </p:pic>
      <p:pic>
        <p:nvPicPr>
          <p:cNvPr id="311" name="Google Shape;311;p25" descr="A black background with a black square&#10;&#10;Description automatically generated with medium confidence"/>
          <p:cNvPicPr preferRelativeResize="0"/>
          <p:nvPr/>
        </p:nvPicPr>
        <p:blipFill rotWithShape="1">
          <a:blip r:embed="rId5">
            <a:alphaModFix/>
          </a:blip>
          <a:srcRect/>
          <a:stretch/>
        </p:blipFill>
        <p:spPr>
          <a:xfrm>
            <a:off x="-54892" y="3606642"/>
            <a:ext cx="414528" cy="414528"/>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15"/>
        <p:cNvGrpSpPr/>
        <p:nvPr/>
      </p:nvGrpSpPr>
      <p:grpSpPr>
        <a:xfrm>
          <a:off x="0" y="0"/>
          <a:ext cx="0" cy="0"/>
          <a:chOff x="0" y="0"/>
          <a:chExt cx="0" cy="0"/>
        </a:xfrm>
      </p:grpSpPr>
      <p:sp>
        <p:nvSpPr>
          <p:cNvPr id="316" name="Google Shape;316;p26"/>
          <p:cNvSpPr txBox="1"/>
          <p:nvPr/>
        </p:nvSpPr>
        <p:spPr>
          <a:xfrm>
            <a:off x="359636" y="-308859"/>
            <a:ext cx="5479470" cy="347943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C71617"/>
              </a:buClr>
              <a:buSzPts val="2500"/>
              <a:buFont typeface="Arial"/>
              <a:buNone/>
            </a:pPr>
            <a:r>
              <a:rPr lang="en-US" sz="2500" b="1" i="0">
                <a:solidFill>
                  <a:srgbClr val="C71617"/>
                </a:solidFill>
                <a:latin typeface="Arial"/>
                <a:ea typeface="Arial"/>
                <a:cs typeface="Arial"/>
                <a:sym typeface="Arial"/>
              </a:rPr>
              <a:t>Prevention and preparedness are the most cost-effective options</a:t>
            </a:r>
            <a:endParaRPr/>
          </a:p>
          <a:p>
            <a:pPr marL="0" marR="0" lvl="0" indent="0" algn="l" rtl="0">
              <a:spcBef>
                <a:spcPts val="0"/>
              </a:spcBef>
              <a:spcAft>
                <a:spcPts val="0"/>
              </a:spcAft>
              <a:buClr>
                <a:srgbClr val="41510D"/>
              </a:buClr>
              <a:buSzPts val="2500"/>
              <a:buFont typeface="Arial"/>
              <a:buNone/>
            </a:pPr>
            <a:endParaRPr sz="2500" b="1" i="0">
              <a:solidFill>
                <a:srgbClr val="C71617"/>
              </a:solidFill>
              <a:latin typeface="Arial"/>
              <a:ea typeface="Arial"/>
              <a:cs typeface="Arial"/>
              <a:sym typeface="Arial"/>
            </a:endParaRPr>
          </a:p>
          <a:p>
            <a:pPr marL="0" marR="0" lvl="0" indent="0" algn="l" rtl="0">
              <a:spcBef>
                <a:spcPts val="0"/>
              </a:spcBef>
              <a:spcAft>
                <a:spcPts val="0"/>
              </a:spcAft>
              <a:buClr>
                <a:srgbClr val="C00000"/>
              </a:buClr>
              <a:buSzPts val="1600"/>
              <a:buFont typeface="Helvetica Neue"/>
              <a:buNone/>
            </a:pPr>
            <a:r>
              <a:rPr lang="en-US" sz="1600" b="0" i="0">
                <a:solidFill>
                  <a:srgbClr val="C00000"/>
                </a:solidFill>
                <a:latin typeface="Helvetica Neue"/>
                <a:ea typeface="Helvetica Neue"/>
                <a:cs typeface="Helvetica Neue"/>
                <a:sym typeface="Helvetica Neue"/>
              </a:rPr>
              <a:t>Eradication</a:t>
            </a:r>
            <a:r>
              <a:rPr lang="en-US" sz="1600" b="0" i="0">
                <a:solidFill>
                  <a:srgbClr val="41510D"/>
                </a:solidFill>
                <a:latin typeface="Helvetica Neue"/>
                <a:ea typeface="Helvetica Neue"/>
                <a:cs typeface="Helvetica Neue"/>
                <a:sym typeface="Helvetica Neue"/>
              </a:rPr>
              <a:t> has been successful, especially for small and slow-spreading populations of invasive alien species, especially in isolated ecosystems</a:t>
            </a:r>
            <a:endParaRPr/>
          </a:p>
        </p:txBody>
      </p:sp>
      <p:sp>
        <p:nvSpPr>
          <p:cNvPr id="317" name="Google Shape;317;p26"/>
          <p:cNvSpPr txBox="1"/>
          <p:nvPr/>
        </p:nvSpPr>
        <p:spPr>
          <a:xfrm>
            <a:off x="457200" y="4674485"/>
            <a:ext cx="3805719"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E4E7E0"/>
                </a:solidFill>
                <a:latin typeface="Arial"/>
                <a:ea typeface="Arial"/>
                <a:cs typeface="Arial"/>
                <a:sym typeface="Arial"/>
              </a:rPr>
              <a:t>#InvasiveAlienSpecies Assessment</a:t>
            </a:r>
            <a:endParaRPr/>
          </a:p>
        </p:txBody>
      </p:sp>
      <p:sp>
        <p:nvSpPr>
          <p:cNvPr id="318" name="Google Shape;318;p26"/>
          <p:cNvSpPr txBox="1"/>
          <p:nvPr/>
        </p:nvSpPr>
        <p:spPr>
          <a:xfrm>
            <a:off x="359636" y="2535921"/>
            <a:ext cx="8361216" cy="181588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rgbClr val="C00000"/>
                </a:solidFill>
                <a:latin typeface="Helvetica Neue"/>
                <a:ea typeface="Helvetica Neue"/>
                <a:cs typeface="Helvetica Neue"/>
                <a:sym typeface="Helvetica Neue"/>
              </a:rPr>
              <a:t>Containment and control </a:t>
            </a:r>
            <a:r>
              <a:rPr lang="en-US" sz="1600">
                <a:solidFill>
                  <a:srgbClr val="41510D"/>
                </a:solidFill>
                <a:latin typeface="Helvetica Neue"/>
                <a:ea typeface="Helvetica Neue"/>
                <a:cs typeface="Helvetica Neue"/>
                <a:sym typeface="Helvetica Neue"/>
              </a:rPr>
              <a:t>can be an effective option for invasive alien species that cannot be eradicated for various reasons in </a:t>
            </a:r>
            <a:r>
              <a:rPr lang="en-US" sz="1600">
                <a:solidFill>
                  <a:srgbClr val="C00000"/>
                </a:solidFill>
                <a:latin typeface="Helvetica Neue"/>
                <a:ea typeface="Helvetica Neue"/>
                <a:cs typeface="Helvetica Neue"/>
                <a:sym typeface="Helvetica Neue"/>
              </a:rPr>
              <a:t>terrestrial and closed water systems,</a:t>
            </a:r>
            <a:r>
              <a:rPr lang="en-US" sz="1600">
                <a:solidFill>
                  <a:srgbClr val="41510D"/>
                </a:solidFill>
                <a:latin typeface="Helvetica Neue"/>
                <a:ea typeface="Helvetica Neue"/>
                <a:cs typeface="Helvetica Neue"/>
                <a:sym typeface="Helvetica Neue"/>
              </a:rPr>
              <a:t> but most attempts in marine and connected water systems have been largely ineffective</a:t>
            </a:r>
            <a:endParaRPr/>
          </a:p>
          <a:p>
            <a:pPr marL="0" marR="0" lvl="0" indent="0" algn="l" rtl="0">
              <a:spcBef>
                <a:spcPts val="0"/>
              </a:spcBef>
              <a:spcAft>
                <a:spcPts val="0"/>
              </a:spcAft>
              <a:buNone/>
            </a:pPr>
            <a:endParaRPr sz="1600">
              <a:solidFill>
                <a:srgbClr val="41510D"/>
              </a:solidFill>
              <a:latin typeface="Helvetica Neue"/>
              <a:ea typeface="Helvetica Neue"/>
              <a:cs typeface="Helvetica Neue"/>
              <a:sym typeface="Helvetica Neue"/>
            </a:endParaRPr>
          </a:p>
          <a:p>
            <a:pPr marL="0" marR="0" lvl="0" indent="0" algn="l" rtl="0">
              <a:spcBef>
                <a:spcPts val="0"/>
              </a:spcBef>
              <a:spcAft>
                <a:spcPts val="0"/>
              </a:spcAft>
              <a:buNone/>
            </a:pPr>
            <a:r>
              <a:rPr lang="en-US" sz="1600">
                <a:solidFill>
                  <a:srgbClr val="41510D"/>
                </a:solidFill>
                <a:latin typeface="Helvetica Neue"/>
                <a:ea typeface="Helvetica Neue"/>
                <a:cs typeface="Helvetica Neue"/>
                <a:sym typeface="Helvetica Neue"/>
              </a:rPr>
              <a:t>The </a:t>
            </a:r>
            <a:r>
              <a:rPr lang="en-US" sz="1600">
                <a:solidFill>
                  <a:srgbClr val="C00000"/>
                </a:solidFill>
                <a:latin typeface="Helvetica Neue"/>
                <a:ea typeface="Helvetica Neue"/>
                <a:cs typeface="Helvetica Neue"/>
                <a:sym typeface="Helvetica Neue"/>
              </a:rPr>
              <a:t>recovery of ecosystem functions </a:t>
            </a:r>
            <a:r>
              <a:rPr lang="en-US" sz="1600">
                <a:solidFill>
                  <a:srgbClr val="41510D"/>
                </a:solidFill>
                <a:latin typeface="Helvetica Neue"/>
                <a:ea typeface="Helvetica Neue"/>
                <a:cs typeface="Helvetica Neue"/>
                <a:sym typeface="Helvetica Neue"/>
              </a:rPr>
              <a:t>and nature’s contributions to people can be achieved through </a:t>
            </a:r>
            <a:r>
              <a:rPr lang="en-US" sz="1600">
                <a:solidFill>
                  <a:srgbClr val="C00000"/>
                </a:solidFill>
                <a:latin typeface="Helvetica Neue"/>
                <a:ea typeface="Helvetica Neue"/>
                <a:cs typeface="Helvetica Neue"/>
                <a:sym typeface="Helvetica Neue"/>
              </a:rPr>
              <a:t>adaptive management</a:t>
            </a:r>
            <a:r>
              <a:rPr lang="en-US" sz="1600">
                <a:solidFill>
                  <a:srgbClr val="41510D"/>
                </a:solidFill>
                <a:latin typeface="Helvetica Neue"/>
                <a:ea typeface="Helvetica Neue"/>
                <a:cs typeface="Helvetica Neue"/>
                <a:sym typeface="Helvetica Neue"/>
              </a:rPr>
              <a:t>, including ecosystem restoration in terrestrial and closed water systems </a:t>
            </a:r>
            <a:endParaRPr/>
          </a:p>
        </p:txBody>
      </p:sp>
      <p:pic>
        <p:nvPicPr>
          <p:cNvPr id="319" name="Google Shape;319;p26" descr="A black background with a black square&#10;&#10;Description automatically generated with medium confidence"/>
          <p:cNvPicPr preferRelativeResize="0"/>
          <p:nvPr/>
        </p:nvPicPr>
        <p:blipFill rotWithShape="1">
          <a:blip r:embed="rId4">
            <a:alphaModFix/>
          </a:blip>
          <a:srcRect/>
          <a:stretch/>
        </p:blipFill>
        <p:spPr>
          <a:xfrm>
            <a:off x="-43153" y="1513380"/>
            <a:ext cx="414528" cy="414528"/>
          </a:xfrm>
          <a:prstGeom prst="rect">
            <a:avLst/>
          </a:prstGeom>
          <a:noFill/>
          <a:ln>
            <a:noFill/>
          </a:ln>
        </p:spPr>
      </p:pic>
      <p:pic>
        <p:nvPicPr>
          <p:cNvPr id="320" name="Google Shape;320;p26" descr="A black background with a black square&#10;&#10;Description automatically generated with medium confidence"/>
          <p:cNvPicPr preferRelativeResize="0"/>
          <p:nvPr/>
        </p:nvPicPr>
        <p:blipFill rotWithShape="1">
          <a:blip r:embed="rId4">
            <a:alphaModFix/>
          </a:blip>
          <a:srcRect/>
          <a:stretch/>
        </p:blipFill>
        <p:spPr>
          <a:xfrm>
            <a:off x="-43153" y="2556107"/>
            <a:ext cx="414528" cy="414528"/>
          </a:xfrm>
          <a:prstGeom prst="rect">
            <a:avLst/>
          </a:prstGeom>
          <a:noFill/>
          <a:ln>
            <a:noFill/>
          </a:ln>
        </p:spPr>
      </p:pic>
      <p:pic>
        <p:nvPicPr>
          <p:cNvPr id="321" name="Google Shape;321;p26" descr="A black background with a black square&#10;&#10;Description automatically generated with medium confidence"/>
          <p:cNvPicPr preferRelativeResize="0"/>
          <p:nvPr/>
        </p:nvPicPr>
        <p:blipFill rotWithShape="1">
          <a:blip r:embed="rId4">
            <a:alphaModFix/>
          </a:blip>
          <a:srcRect/>
          <a:stretch/>
        </p:blipFill>
        <p:spPr>
          <a:xfrm>
            <a:off x="-57036" y="3457859"/>
            <a:ext cx="414528" cy="414528"/>
          </a:xfrm>
          <a:prstGeom prst="rect">
            <a:avLst/>
          </a:prstGeom>
          <a:noFill/>
          <a:ln>
            <a:noFill/>
          </a:ln>
        </p:spPr>
      </p:pic>
      <p:pic>
        <p:nvPicPr>
          <p:cNvPr id="322" name="Google Shape;322;p26" descr="A bag of plants in the middle of a forest&#10;&#10;Description automatically generated with medium confidence"/>
          <p:cNvPicPr preferRelativeResize="0"/>
          <p:nvPr/>
        </p:nvPicPr>
        <p:blipFill rotWithShape="1">
          <a:blip r:embed="rId5">
            <a:alphaModFix/>
          </a:blip>
          <a:srcRect/>
          <a:stretch/>
        </p:blipFill>
        <p:spPr>
          <a:xfrm>
            <a:off x="5839106" y="322531"/>
            <a:ext cx="3099517" cy="2064327"/>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26"/>
        <p:cNvGrpSpPr/>
        <p:nvPr/>
      </p:nvGrpSpPr>
      <p:grpSpPr>
        <a:xfrm>
          <a:off x="0" y="0"/>
          <a:ext cx="0" cy="0"/>
          <a:chOff x="0" y="0"/>
          <a:chExt cx="0" cy="0"/>
        </a:xfrm>
      </p:grpSpPr>
      <p:sp>
        <p:nvSpPr>
          <p:cNvPr id="327" name="Google Shape;327;p27"/>
          <p:cNvSpPr txBox="1"/>
          <p:nvPr/>
        </p:nvSpPr>
        <p:spPr>
          <a:xfrm>
            <a:off x="35933" y="-129695"/>
            <a:ext cx="9108067" cy="347943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C71617"/>
              </a:buClr>
              <a:buSzPts val="2500"/>
              <a:buFont typeface="Arial"/>
              <a:buNone/>
            </a:pPr>
            <a:r>
              <a:rPr lang="en-US" sz="2500" b="1" i="0">
                <a:solidFill>
                  <a:srgbClr val="C71617"/>
                </a:solidFill>
                <a:latin typeface="Arial"/>
                <a:ea typeface="Arial"/>
                <a:cs typeface="Arial"/>
                <a:sym typeface="Arial"/>
              </a:rPr>
              <a:t>Engagement and collaboration with stakeholders and Indigenous Peoples and local communities improves outcomes of management actions for biological invasions, </a:t>
            </a:r>
            <a:r>
              <a:rPr lang="en-US" sz="1600" b="0" i="0">
                <a:solidFill>
                  <a:srgbClr val="41510D"/>
                </a:solidFill>
                <a:latin typeface="Helvetica Neue"/>
                <a:ea typeface="Helvetica Neue"/>
                <a:cs typeface="Helvetica Neue"/>
                <a:sym typeface="Helvetica Neue"/>
              </a:rPr>
              <a:t>particularly where there are conflicting perceptions of the value of invasive alien species and the ethics of management options</a:t>
            </a:r>
            <a:endParaRPr/>
          </a:p>
          <a:p>
            <a:pPr marL="0" marR="0" lvl="0" indent="0" algn="l" rtl="0">
              <a:spcBef>
                <a:spcPts val="0"/>
              </a:spcBef>
              <a:spcAft>
                <a:spcPts val="0"/>
              </a:spcAft>
              <a:buClr>
                <a:srgbClr val="41510D"/>
              </a:buClr>
              <a:buSzPts val="1600"/>
              <a:buFont typeface="Arial"/>
              <a:buNone/>
            </a:pPr>
            <a:endParaRPr sz="1600" b="0" i="0">
              <a:solidFill>
                <a:srgbClr val="41510D"/>
              </a:solidFill>
              <a:latin typeface="Helvetica Neue"/>
              <a:ea typeface="Helvetica Neue"/>
              <a:cs typeface="Helvetica Neue"/>
              <a:sym typeface="Helvetica Neue"/>
            </a:endParaRPr>
          </a:p>
          <a:p>
            <a:pPr marL="0" marR="0" lvl="0" indent="0" algn="l" rtl="0">
              <a:spcBef>
                <a:spcPts val="0"/>
              </a:spcBef>
              <a:spcAft>
                <a:spcPts val="0"/>
              </a:spcAft>
              <a:buClr>
                <a:srgbClr val="41510D"/>
              </a:buClr>
              <a:buSzPts val="1600"/>
              <a:buFont typeface="Helvetica Neue"/>
              <a:buNone/>
            </a:pPr>
            <a:r>
              <a:rPr lang="en-US" sz="1600" b="0" i="0">
                <a:solidFill>
                  <a:srgbClr val="41510D"/>
                </a:solidFill>
                <a:latin typeface="Helvetica Neue"/>
                <a:ea typeface="Helvetica Neue"/>
                <a:cs typeface="Helvetica Neue"/>
                <a:sym typeface="Helvetica Neue"/>
              </a:rPr>
              <a:t>Management actions also benefit from sharing and collaboration across knowledge systems</a:t>
            </a:r>
            <a:endParaRPr/>
          </a:p>
        </p:txBody>
      </p:sp>
      <p:sp>
        <p:nvSpPr>
          <p:cNvPr id="328" name="Google Shape;328;p27"/>
          <p:cNvSpPr txBox="1"/>
          <p:nvPr/>
        </p:nvSpPr>
        <p:spPr>
          <a:xfrm>
            <a:off x="457200" y="4674485"/>
            <a:ext cx="3805719"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E4E7E0"/>
                </a:solidFill>
                <a:latin typeface="Arial"/>
                <a:ea typeface="Arial"/>
                <a:cs typeface="Arial"/>
                <a:sym typeface="Arial"/>
              </a:rPr>
              <a:t>#InvasiveAlienSpecies Assessment</a:t>
            </a:r>
            <a:endParaRPr/>
          </a:p>
        </p:txBody>
      </p:sp>
      <p:pic>
        <p:nvPicPr>
          <p:cNvPr id="329" name="Google Shape;329;p27" descr="People in the water with a net&#10;&#10;Description automatically generated"/>
          <p:cNvPicPr preferRelativeResize="0"/>
          <p:nvPr/>
        </p:nvPicPr>
        <p:blipFill rotWithShape="1">
          <a:blip r:embed="rId4">
            <a:alphaModFix/>
          </a:blip>
          <a:srcRect/>
          <a:stretch/>
        </p:blipFill>
        <p:spPr>
          <a:xfrm>
            <a:off x="0" y="2981738"/>
            <a:ext cx="9144000" cy="218414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33"/>
        <p:cNvGrpSpPr/>
        <p:nvPr/>
      </p:nvGrpSpPr>
      <p:grpSpPr>
        <a:xfrm>
          <a:off x="0" y="0"/>
          <a:ext cx="0" cy="0"/>
          <a:chOff x="0" y="0"/>
          <a:chExt cx="0" cy="0"/>
        </a:xfrm>
      </p:grpSpPr>
      <p:sp>
        <p:nvSpPr>
          <p:cNvPr id="334" name="Google Shape;334;p28"/>
          <p:cNvSpPr txBox="1"/>
          <p:nvPr/>
        </p:nvSpPr>
        <p:spPr>
          <a:xfrm>
            <a:off x="191587" y="527159"/>
            <a:ext cx="6911578" cy="4363589"/>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41510D"/>
              </a:buClr>
              <a:buSzPts val="1800"/>
              <a:buFont typeface="Arial"/>
              <a:buNone/>
            </a:pPr>
            <a:endParaRPr sz="1800" b="1" i="0">
              <a:solidFill>
                <a:srgbClr val="C71617"/>
              </a:solidFill>
              <a:latin typeface="Arial"/>
              <a:ea typeface="Arial"/>
              <a:cs typeface="Arial"/>
              <a:sym typeface="Arial"/>
            </a:endParaRPr>
          </a:p>
          <a:p>
            <a:pPr marL="0" marR="0" lvl="0" indent="0" algn="l" rtl="0">
              <a:spcBef>
                <a:spcPts val="0"/>
              </a:spcBef>
              <a:spcAft>
                <a:spcPts val="0"/>
              </a:spcAft>
              <a:buClr>
                <a:srgbClr val="C71617"/>
              </a:buClr>
              <a:buSzPts val="1800"/>
              <a:buFont typeface="Arial"/>
              <a:buNone/>
            </a:pPr>
            <a:r>
              <a:rPr lang="en-US" sz="1800" b="1" i="0">
                <a:solidFill>
                  <a:srgbClr val="C71617"/>
                </a:solidFill>
                <a:latin typeface="Arial"/>
                <a:ea typeface="Arial"/>
                <a:cs typeface="Arial"/>
                <a:sym typeface="Arial"/>
              </a:rPr>
              <a:t>In December 202</a:t>
            </a:r>
            <a:r>
              <a:rPr lang="en-US" sz="1800" b="1">
                <a:solidFill>
                  <a:srgbClr val="C71617"/>
                </a:solidFill>
              </a:rPr>
              <a:t>2</a:t>
            </a:r>
            <a:r>
              <a:rPr lang="en-US" sz="1800" b="1" i="0">
                <a:solidFill>
                  <a:srgbClr val="C71617"/>
                </a:solidFill>
                <a:latin typeface="Arial"/>
                <a:ea typeface="Arial"/>
                <a:cs typeface="Arial"/>
                <a:sym typeface="Arial"/>
              </a:rPr>
              <a:t>, Governments adopted the Kunming-Montreal Global Biodiversity Framework and agreed to:</a:t>
            </a:r>
            <a:endParaRPr/>
          </a:p>
          <a:p>
            <a:pPr marL="0" marR="0" lvl="0" indent="0" algn="l" rtl="0">
              <a:spcBef>
                <a:spcPts val="0"/>
              </a:spcBef>
              <a:spcAft>
                <a:spcPts val="0"/>
              </a:spcAft>
              <a:buClr>
                <a:srgbClr val="41510D"/>
              </a:buClr>
              <a:buSzPts val="1800"/>
              <a:buFont typeface="Arial"/>
              <a:buNone/>
            </a:pPr>
            <a:endParaRPr sz="1800" b="1" i="0">
              <a:solidFill>
                <a:srgbClr val="C71617"/>
              </a:solidFill>
              <a:latin typeface="Arial"/>
              <a:ea typeface="Arial"/>
              <a:cs typeface="Arial"/>
              <a:sym typeface="Arial"/>
            </a:endParaRPr>
          </a:p>
          <a:p>
            <a:pPr marL="0" marR="0" lvl="0" indent="0" algn="l" rtl="0">
              <a:spcBef>
                <a:spcPts val="0"/>
              </a:spcBef>
              <a:spcAft>
                <a:spcPts val="0"/>
              </a:spcAft>
              <a:buClr>
                <a:srgbClr val="41510D"/>
              </a:buClr>
              <a:buSzPts val="1500"/>
              <a:buFont typeface="Helvetica Neue"/>
              <a:buNone/>
            </a:pPr>
            <a:r>
              <a:rPr lang="en-US" sz="1500" b="0" i="0">
                <a:solidFill>
                  <a:srgbClr val="41510D"/>
                </a:solidFill>
                <a:latin typeface="Helvetica Neue"/>
                <a:ea typeface="Helvetica Neue"/>
                <a:cs typeface="Helvetica Neue"/>
                <a:sym typeface="Helvetica Neue"/>
              </a:rPr>
              <a:t>“Eliminate, minimize, reduce and or mitigate the impacts of invasive alien species on biodiversity and ecosystem services by identifying and managing pathways of the introduction of alien species, preventing the introduction and establishment of priority invasive alien species, </a:t>
            </a:r>
            <a:r>
              <a:rPr lang="en-US" sz="1500" b="0" i="0">
                <a:solidFill>
                  <a:srgbClr val="C00000"/>
                </a:solidFill>
                <a:latin typeface="Helvetica Neue"/>
                <a:ea typeface="Helvetica Neue"/>
                <a:cs typeface="Helvetica Neue"/>
                <a:sym typeface="Helvetica Neue"/>
              </a:rPr>
              <a:t>reducing the rates of introduction and establishment of other known or potential invasive alien species by at least 50 per cent by 2030</a:t>
            </a:r>
            <a:r>
              <a:rPr lang="en-US" sz="1500" b="0" i="0">
                <a:solidFill>
                  <a:srgbClr val="41510D"/>
                </a:solidFill>
                <a:latin typeface="Helvetica Neue"/>
                <a:ea typeface="Helvetica Neue"/>
                <a:cs typeface="Helvetica Neue"/>
                <a:sym typeface="Helvetica Neue"/>
              </a:rPr>
              <a:t>, and eradicating or controlling invasive alien species, especially in priority sites, such as islands” Target 6.</a:t>
            </a:r>
            <a:endParaRPr/>
          </a:p>
          <a:p>
            <a:pPr marL="0" marR="0" lvl="0" indent="0" algn="l" rtl="0">
              <a:spcBef>
                <a:spcPts val="0"/>
              </a:spcBef>
              <a:spcAft>
                <a:spcPts val="0"/>
              </a:spcAft>
              <a:buClr>
                <a:srgbClr val="41510D"/>
              </a:buClr>
              <a:buSzPts val="1500"/>
              <a:buFont typeface="Arial"/>
              <a:buNone/>
            </a:pPr>
            <a:endParaRPr sz="1500" b="0" i="0">
              <a:solidFill>
                <a:srgbClr val="41510D"/>
              </a:solidFill>
              <a:latin typeface="Helvetica Neue"/>
              <a:ea typeface="Helvetica Neue"/>
              <a:cs typeface="Helvetica Neue"/>
              <a:sym typeface="Helvetica Neue"/>
            </a:endParaRPr>
          </a:p>
          <a:p>
            <a:pPr marL="0" marR="0" lvl="0" indent="0" algn="l" rtl="0">
              <a:spcBef>
                <a:spcPts val="0"/>
              </a:spcBef>
              <a:spcAft>
                <a:spcPts val="0"/>
              </a:spcAft>
              <a:buClr>
                <a:srgbClr val="41510D"/>
              </a:buClr>
              <a:buSzPts val="1500"/>
              <a:buFont typeface="Arial"/>
              <a:buNone/>
            </a:pPr>
            <a:endParaRPr sz="1500" b="0" i="0">
              <a:solidFill>
                <a:srgbClr val="41510D"/>
              </a:solidFill>
              <a:latin typeface="Helvetica Neue"/>
              <a:ea typeface="Helvetica Neue"/>
              <a:cs typeface="Helvetica Neue"/>
              <a:sym typeface="Helvetica Neue"/>
            </a:endParaRPr>
          </a:p>
          <a:p>
            <a:pPr marL="0" marR="0" lvl="0" indent="0" algn="l" rtl="0">
              <a:spcBef>
                <a:spcPts val="0"/>
              </a:spcBef>
              <a:spcAft>
                <a:spcPts val="0"/>
              </a:spcAft>
              <a:buClr>
                <a:srgbClr val="C71617"/>
              </a:buClr>
              <a:buSzPts val="1800"/>
              <a:buFont typeface="Arial"/>
              <a:buNone/>
            </a:pPr>
            <a:r>
              <a:rPr lang="en-US" sz="1800" b="1" i="0">
                <a:solidFill>
                  <a:srgbClr val="C71617"/>
                </a:solidFill>
                <a:latin typeface="Arial"/>
                <a:ea typeface="Arial"/>
                <a:cs typeface="Arial"/>
                <a:sym typeface="Arial"/>
              </a:rPr>
              <a:t>The Kunming-Montreal Global Biodiversity Framework provides an opportunity for national governments to develop or update aspirational, ambitious and realistic approaches to prevent and control invasive alien species </a:t>
            </a:r>
            <a:endParaRPr/>
          </a:p>
          <a:p>
            <a:pPr marL="0" marR="0" lvl="0" indent="0" algn="l" rtl="0">
              <a:spcBef>
                <a:spcPts val="0"/>
              </a:spcBef>
              <a:spcAft>
                <a:spcPts val="0"/>
              </a:spcAft>
              <a:buClr>
                <a:srgbClr val="41510D"/>
              </a:buClr>
              <a:buSzPts val="1800"/>
              <a:buFont typeface="Arial"/>
              <a:buNone/>
            </a:pPr>
            <a:endParaRPr sz="1800" b="1" i="0">
              <a:solidFill>
                <a:srgbClr val="C71617"/>
              </a:solidFill>
              <a:latin typeface="Arial"/>
              <a:ea typeface="Arial"/>
              <a:cs typeface="Arial"/>
              <a:sym typeface="Arial"/>
            </a:endParaRPr>
          </a:p>
          <a:p>
            <a:pPr marL="0" marR="0" lvl="0" indent="0" algn="l" rtl="0">
              <a:spcBef>
                <a:spcPts val="0"/>
              </a:spcBef>
              <a:spcAft>
                <a:spcPts val="0"/>
              </a:spcAft>
              <a:buClr>
                <a:srgbClr val="41510D"/>
              </a:buClr>
              <a:buSzPts val="1800"/>
              <a:buFont typeface="Arial"/>
              <a:buNone/>
            </a:pPr>
            <a:endParaRPr sz="1800" b="1" i="0">
              <a:solidFill>
                <a:srgbClr val="C71617"/>
              </a:solidFill>
              <a:latin typeface="Arial"/>
              <a:ea typeface="Arial"/>
              <a:cs typeface="Arial"/>
              <a:sym typeface="Arial"/>
            </a:endParaRPr>
          </a:p>
        </p:txBody>
      </p:sp>
      <p:sp>
        <p:nvSpPr>
          <p:cNvPr id="335" name="Google Shape;335;p28"/>
          <p:cNvSpPr txBox="1"/>
          <p:nvPr/>
        </p:nvSpPr>
        <p:spPr>
          <a:xfrm>
            <a:off x="457200" y="4674485"/>
            <a:ext cx="3805719"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E4E7E0"/>
                </a:solidFill>
                <a:latin typeface="Arial"/>
                <a:ea typeface="Arial"/>
                <a:cs typeface="Arial"/>
                <a:sym typeface="Arial"/>
              </a:rPr>
              <a:t>#InvasiveAlienSpecies Assessment</a:t>
            </a:r>
            <a:endParaRPr/>
          </a:p>
        </p:txBody>
      </p:sp>
      <p:pic>
        <p:nvPicPr>
          <p:cNvPr id="336" name="Google Shape;336;p28" descr="A close up of a flower&#10;&#10;Description automatically generated"/>
          <p:cNvPicPr preferRelativeResize="0"/>
          <p:nvPr/>
        </p:nvPicPr>
        <p:blipFill rotWithShape="1">
          <a:blip r:embed="rId4">
            <a:alphaModFix/>
          </a:blip>
          <a:srcRect/>
          <a:stretch/>
        </p:blipFill>
        <p:spPr>
          <a:xfrm>
            <a:off x="7341702" y="3702594"/>
            <a:ext cx="1584205" cy="1188154"/>
          </a:xfrm>
          <a:prstGeom prst="rect">
            <a:avLst/>
          </a:prstGeom>
          <a:noFill/>
          <a:ln>
            <a:noFill/>
          </a:ln>
        </p:spPr>
      </p:pic>
      <p:pic>
        <p:nvPicPr>
          <p:cNvPr id="337" name="Google Shape;337;p28" descr="A close up of a bee&#10;&#10;Description automatically generated"/>
          <p:cNvPicPr preferRelativeResize="0"/>
          <p:nvPr/>
        </p:nvPicPr>
        <p:blipFill rotWithShape="1">
          <a:blip r:embed="rId5">
            <a:alphaModFix/>
          </a:blip>
          <a:srcRect/>
          <a:stretch/>
        </p:blipFill>
        <p:spPr>
          <a:xfrm>
            <a:off x="7341703" y="2543611"/>
            <a:ext cx="1584205" cy="1055755"/>
          </a:xfrm>
          <a:prstGeom prst="rect">
            <a:avLst/>
          </a:prstGeom>
          <a:noFill/>
          <a:ln>
            <a:noFill/>
          </a:ln>
        </p:spPr>
      </p:pic>
      <p:pic>
        <p:nvPicPr>
          <p:cNvPr id="338" name="Google Shape;338;p28" descr="A beaver swimming in water&#10;&#10;Description automatically generated"/>
          <p:cNvPicPr preferRelativeResize="0"/>
          <p:nvPr/>
        </p:nvPicPr>
        <p:blipFill rotWithShape="1">
          <a:blip r:embed="rId6">
            <a:alphaModFix/>
          </a:blip>
          <a:srcRect/>
          <a:stretch/>
        </p:blipFill>
        <p:spPr>
          <a:xfrm>
            <a:off x="7341704" y="1384248"/>
            <a:ext cx="1584205" cy="1056136"/>
          </a:xfrm>
          <a:prstGeom prst="rect">
            <a:avLst/>
          </a:prstGeom>
          <a:noFill/>
          <a:ln>
            <a:noFill/>
          </a:ln>
        </p:spPr>
      </p:pic>
      <p:pic>
        <p:nvPicPr>
          <p:cNvPr id="339" name="Google Shape;339;p28" descr="A group of jellyfish in water&#10;&#10;Description automatically generated"/>
          <p:cNvPicPr preferRelativeResize="0"/>
          <p:nvPr/>
        </p:nvPicPr>
        <p:blipFill rotWithShape="1">
          <a:blip r:embed="rId7">
            <a:alphaModFix/>
          </a:blip>
          <a:srcRect/>
          <a:stretch/>
        </p:blipFill>
        <p:spPr>
          <a:xfrm>
            <a:off x="7341705" y="225287"/>
            <a:ext cx="1584204" cy="105573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43"/>
        <p:cNvGrpSpPr/>
        <p:nvPr/>
      </p:nvGrpSpPr>
      <p:grpSpPr>
        <a:xfrm>
          <a:off x="0" y="0"/>
          <a:ext cx="0" cy="0"/>
          <a:chOff x="0" y="0"/>
          <a:chExt cx="0" cy="0"/>
        </a:xfrm>
      </p:grpSpPr>
      <p:sp>
        <p:nvSpPr>
          <p:cNvPr id="344" name="Google Shape;344;p29"/>
          <p:cNvSpPr txBox="1"/>
          <p:nvPr/>
        </p:nvSpPr>
        <p:spPr>
          <a:xfrm>
            <a:off x="178335" y="130461"/>
            <a:ext cx="5365215" cy="4363589"/>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41510D"/>
              </a:buClr>
              <a:buSzPts val="1800"/>
              <a:buFont typeface="Arial"/>
              <a:buNone/>
            </a:pPr>
            <a:endParaRPr sz="1800" b="1" i="0">
              <a:solidFill>
                <a:srgbClr val="C71617"/>
              </a:solidFill>
              <a:latin typeface="Arial"/>
              <a:ea typeface="Arial"/>
              <a:cs typeface="Arial"/>
              <a:sym typeface="Arial"/>
            </a:endParaRPr>
          </a:p>
          <a:p>
            <a:pPr marL="0" marR="0" lvl="0" indent="0" algn="just" rtl="0">
              <a:spcBef>
                <a:spcPts val="0"/>
              </a:spcBef>
              <a:spcAft>
                <a:spcPts val="0"/>
              </a:spcAft>
              <a:buClr>
                <a:srgbClr val="C71617"/>
              </a:buClr>
              <a:buSzPts val="1800"/>
              <a:buFont typeface="Arial"/>
              <a:buNone/>
            </a:pPr>
            <a:r>
              <a:rPr lang="en-US" sz="1800" b="1" i="0">
                <a:solidFill>
                  <a:srgbClr val="C71617"/>
                </a:solidFill>
                <a:latin typeface="Arial"/>
                <a:ea typeface="Arial"/>
                <a:cs typeface="Arial"/>
                <a:sym typeface="Arial"/>
              </a:rPr>
              <a:t>Ambitious progress in biological invasion management can be achieved with integrated governance</a:t>
            </a:r>
            <a:endParaRPr/>
          </a:p>
          <a:p>
            <a:pPr marL="0" marR="0" lvl="0" indent="0" algn="just" rtl="0">
              <a:spcBef>
                <a:spcPts val="0"/>
              </a:spcBef>
              <a:spcAft>
                <a:spcPts val="0"/>
              </a:spcAft>
              <a:buClr>
                <a:srgbClr val="41510D"/>
              </a:buClr>
              <a:buSzPts val="1800"/>
              <a:buFont typeface="Arial"/>
              <a:buNone/>
            </a:pPr>
            <a:endParaRPr sz="1800" b="1" i="0">
              <a:solidFill>
                <a:srgbClr val="C71617"/>
              </a:solidFill>
              <a:latin typeface="Arial"/>
              <a:ea typeface="Arial"/>
              <a:cs typeface="Arial"/>
              <a:sym typeface="Arial"/>
            </a:endParaRPr>
          </a:p>
          <a:p>
            <a:pPr marL="0" marR="0" lvl="0" indent="0" algn="just" rtl="0">
              <a:spcBef>
                <a:spcPts val="0"/>
              </a:spcBef>
              <a:spcAft>
                <a:spcPts val="0"/>
              </a:spcAft>
              <a:buClr>
                <a:srgbClr val="C71617"/>
              </a:buClr>
              <a:buSzPts val="1800"/>
              <a:buFont typeface="Arial"/>
              <a:buNone/>
            </a:pPr>
            <a:r>
              <a:rPr lang="en-US" sz="1800" b="1" i="0">
                <a:solidFill>
                  <a:srgbClr val="C71617"/>
                </a:solidFill>
                <a:latin typeface="Arial"/>
                <a:ea typeface="Arial"/>
                <a:cs typeface="Arial"/>
                <a:sym typeface="Arial"/>
              </a:rPr>
              <a:t>Strategic actions to prevent introduction and impact of invasive alien species include</a:t>
            </a:r>
            <a:endParaRPr sz="1500" b="0" i="0">
              <a:solidFill>
                <a:srgbClr val="C71617"/>
              </a:solidFill>
              <a:latin typeface="Helvetica Neue"/>
              <a:ea typeface="Helvetica Neue"/>
              <a:cs typeface="Helvetica Neue"/>
              <a:sym typeface="Helvetica Neue"/>
            </a:endParaRPr>
          </a:p>
          <a:p>
            <a:pPr marL="0" marR="0" lvl="0" indent="0" algn="l" rtl="0">
              <a:spcBef>
                <a:spcPts val="0"/>
              </a:spcBef>
              <a:spcAft>
                <a:spcPts val="0"/>
              </a:spcAft>
              <a:buClr>
                <a:srgbClr val="41510D"/>
              </a:buClr>
              <a:buSzPts val="1500"/>
              <a:buFont typeface="Arial"/>
              <a:buNone/>
            </a:pPr>
            <a:endParaRPr sz="1500" b="0" i="0">
              <a:solidFill>
                <a:srgbClr val="41510D"/>
              </a:solidFill>
              <a:latin typeface="Helvetica Neue"/>
              <a:ea typeface="Helvetica Neue"/>
              <a:cs typeface="Helvetica Neue"/>
              <a:sym typeface="Helvetica Neue"/>
            </a:endParaRPr>
          </a:p>
          <a:p>
            <a:pPr marL="285750" marR="0" lvl="0" indent="-285750" algn="l" rtl="0">
              <a:spcBef>
                <a:spcPts val="0"/>
              </a:spcBef>
              <a:spcAft>
                <a:spcPts val="0"/>
              </a:spcAft>
              <a:buClr>
                <a:srgbClr val="41510D"/>
              </a:buClr>
              <a:buSzPts val="1500"/>
              <a:buFont typeface="Helvetica Neue"/>
              <a:buChar char="-"/>
            </a:pPr>
            <a:r>
              <a:rPr lang="en-US" sz="1500" b="0" i="0">
                <a:solidFill>
                  <a:srgbClr val="41510D"/>
                </a:solidFill>
                <a:latin typeface="Helvetica Neue"/>
                <a:ea typeface="Helvetica Neue"/>
                <a:cs typeface="Helvetica Neue"/>
                <a:sym typeface="Helvetica Neue"/>
              </a:rPr>
              <a:t>Enhancing </a:t>
            </a:r>
            <a:r>
              <a:rPr lang="en-US" sz="1500" b="0" i="0">
                <a:solidFill>
                  <a:srgbClr val="C00000"/>
                </a:solidFill>
                <a:latin typeface="Helvetica Neue"/>
                <a:ea typeface="Helvetica Neue"/>
                <a:cs typeface="Helvetica Neue"/>
                <a:sym typeface="Helvetica Neue"/>
              </a:rPr>
              <a:t>coordination and collaboration </a:t>
            </a:r>
            <a:r>
              <a:rPr lang="en-US" sz="1500" b="0" i="0">
                <a:solidFill>
                  <a:srgbClr val="41510D"/>
                </a:solidFill>
                <a:latin typeface="Helvetica Neue"/>
                <a:ea typeface="Helvetica Neue"/>
                <a:cs typeface="Helvetica Neue"/>
                <a:sym typeface="Helvetica Neue"/>
              </a:rPr>
              <a:t>across international and regional mechanisms; </a:t>
            </a:r>
            <a:endParaRPr/>
          </a:p>
          <a:p>
            <a:pPr marL="285750" marR="0" lvl="0" indent="-285750" algn="l" rtl="0">
              <a:spcBef>
                <a:spcPts val="0"/>
              </a:spcBef>
              <a:spcAft>
                <a:spcPts val="0"/>
              </a:spcAft>
              <a:buClr>
                <a:srgbClr val="41510D"/>
              </a:buClr>
              <a:buSzPts val="1500"/>
              <a:buFont typeface="Helvetica Neue"/>
              <a:buChar char="-"/>
            </a:pPr>
            <a:r>
              <a:rPr lang="en-US" sz="1500" b="0" i="0">
                <a:solidFill>
                  <a:srgbClr val="41510D"/>
                </a:solidFill>
                <a:latin typeface="Helvetica Neue"/>
                <a:ea typeface="Helvetica Neue"/>
                <a:cs typeface="Helvetica Neue"/>
                <a:sym typeface="Helvetica Neue"/>
              </a:rPr>
              <a:t>Developing and adopting effective and achievable </a:t>
            </a:r>
            <a:r>
              <a:rPr lang="en-US" sz="1500" b="0" i="0">
                <a:solidFill>
                  <a:srgbClr val="C00000"/>
                </a:solidFill>
                <a:latin typeface="Helvetica Neue"/>
                <a:ea typeface="Helvetica Neue"/>
                <a:cs typeface="Helvetica Neue"/>
                <a:sym typeface="Helvetica Neue"/>
              </a:rPr>
              <a:t>national strategies</a:t>
            </a:r>
            <a:r>
              <a:rPr lang="en-US" sz="1500" b="0" i="0">
                <a:solidFill>
                  <a:srgbClr val="41510D"/>
                </a:solidFill>
                <a:latin typeface="Helvetica Neue"/>
                <a:ea typeface="Helvetica Neue"/>
                <a:cs typeface="Helvetica Neue"/>
                <a:sym typeface="Helvetica Neue"/>
              </a:rPr>
              <a:t>; </a:t>
            </a:r>
            <a:endParaRPr/>
          </a:p>
          <a:p>
            <a:pPr marL="285750" marR="0" lvl="0" indent="-285750" algn="l" rtl="0">
              <a:spcBef>
                <a:spcPts val="0"/>
              </a:spcBef>
              <a:spcAft>
                <a:spcPts val="0"/>
              </a:spcAft>
              <a:buClr>
                <a:srgbClr val="C00000"/>
              </a:buClr>
              <a:buSzPts val="1500"/>
              <a:buFont typeface="Helvetica Neue"/>
              <a:buChar char="-"/>
            </a:pPr>
            <a:r>
              <a:rPr lang="en-US" sz="1500" b="0" i="0">
                <a:solidFill>
                  <a:srgbClr val="C00000"/>
                </a:solidFill>
                <a:latin typeface="Helvetica Neue"/>
                <a:ea typeface="Helvetica Neue"/>
                <a:cs typeface="Helvetica Neue"/>
                <a:sym typeface="Helvetica Neue"/>
              </a:rPr>
              <a:t>Sharing efforts and commitment</a:t>
            </a:r>
            <a:r>
              <a:rPr lang="en-US" sz="1500" b="0" i="0">
                <a:solidFill>
                  <a:srgbClr val="41510D"/>
                </a:solidFill>
                <a:latin typeface="Helvetica Neue"/>
                <a:ea typeface="Helvetica Neue"/>
                <a:cs typeface="Helvetica Neue"/>
                <a:sym typeface="Helvetica Neue"/>
              </a:rPr>
              <a:t> and understanding the specific role of all actors; </a:t>
            </a:r>
            <a:endParaRPr/>
          </a:p>
          <a:p>
            <a:pPr marL="285750" marR="0" lvl="0" indent="-285750" algn="l" rtl="0">
              <a:spcBef>
                <a:spcPts val="0"/>
              </a:spcBef>
              <a:spcAft>
                <a:spcPts val="0"/>
              </a:spcAft>
              <a:buClr>
                <a:srgbClr val="41510D"/>
              </a:buClr>
              <a:buSzPts val="1500"/>
              <a:buFont typeface="Helvetica Neue"/>
              <a:buChar char="-"/>
            </a:pPr>
            <a:r>
              <a:rPr lang="en-US" sz="1500" b="0" i="0">
                <a:solidFill>
                  <a:srgbClr val="41510D"/>
                </a:solidFill>
                <a:latin typeface="Helvetica Neue"/>
                <a:ea typeface="Helvetica Neue"/>
                <a:cs typeface="Helvetica Neue"/>
                <a:sym typeface="Helvetica Neue"/>
              </a:rPr>
              <a:t>Improving policy </a:t>
            </a:r>
            <a:r>
              <a:rPr lang="en-US" sz="1500" b="0" i="0">
                <a:solidFill>
                  <a:srgbClr val="C00000"/>
                </a:solidFill>
                <a:latin typeface="Helvetica Neue"/>
                <a:ea typeface="Helvetica Neue"/>
                <a:cs typeface="Helvetica Neue"/>
                <a:sym typeface="Helvetica Neue"/>
              </a:rPr>
              <a:t>coherence</a:t>
            </a:r>
            <a:r>
              <a:rPr lang="en-US" sz="1500" b="0" i="0">
                <a:solidFill>
                  <a:srgbClr val="41510D"/>
                </a:solidFill>
                <a:latin typeface="Helvetica Neue"/>
                <a:ea typeface="Helvetica Neue"/>
                <a:cs typeface="Helvetica Neue"/>
                <a:sym typeface="Helvetica Neue"/>
              </a:rPr>
              <a:t>; </a:t>
            </a:r>
            <a:endParaRPr/>
          </a:p>
          <a:p>
            <a:pPr marL="285750" marR="0" lvl="0" indent="-285750" algn="l" rtl="0">
              <a:spcBef>
                <a:spcPts val="0"/>
              </a:spcBef>
              <a:spcAft>
                <a:spcPts val="0"/>
              </a:spcAft>
              <a:buClr>
                <a:srgbClr val="41510D"/>
              </a:buClr>
              <a:buSzPts val="1500"/>
              <a:buFont typeface="Helvetica Neue"/>
              <a:buChar char="-"/>
            </a:pPr>
            <a:r>
              <a:rPr lang="en-US" sz="1500" b="0" i="0">
                <a:solidFill>
                  <a:srgbClr val="41510D"/>
                </a:solidFill>
                <a:latin typeface="Helvetica Neue"/>
                <a:ea typeface="Helvetica Neue"/>
                <a:cs typeface="Helvetica Neue"/>
                <a:sym typeface="Helvetica Neue"/>
              </a:rPr>
              <a:t>Broad </a:t>
            </a:r>
            <a:r>
              <a:rPr lang="en-US" sz="1500" b="0" i="0">
                <a:solidFill>
                  <a:srgbClr val="C00000"/>
                </a:solidFill>
                <a:latin typeface="Helvetica Neue"/>
                <a:ea typeface="Helvetica Neue"/>
                <a:cs typeface="Helvetica Neue"/>
                <a:sym typeface="Helvetica Neue"/>
              </a:rPr>
              <a:t>engagement</a:t>
            </a:r>
            <a:r>
              <a:rPr lang="en-US" sz="1500" b="0" i="0">
                <a:solidFill>
                  <a:srgbClr val="41510D"/>
                </a:solidFill>
                <a:latin typeface="Helvetica Neue"/>
                <a:ea typeface="Helvetica Neue"/>
                <a:cs typeface="Helvetica Neue"/>
                <a:sym typeface="Helvetica Neue"/>
              </a:rPr>
              <a:t> across all stakeholders and Indigenous Peoples and local communities; </a:t>
            </a:r>
            <a:endParaRPr/>
          </a:p>
          <a:p>
            <a:pPr marL="285750" marR="0" lvl="0" indent="-285750" algn="l" rtl="0">
              <a:spcBef>
                <a:spcPts val="0"/>
              </a:spcBef>
              <a:spcAft>
                <a:spcPts val="0"/>
              </a:spcAft>
              <a:buClr>
                <a:srgbClr val="C00000"/>
              </a:buClr>
              <a:buSzPts val="1500"/>
              <a:buFont typeface="Helvetica Neue"/>
              <a:buChar char="-"/>
            </a:pPr>
            <a:r>
              <a:rPr lang="en-US" sz="1500" b="0" i="0">
                <a:solidFill>
                  <a:srgbClr val="C00000"/>
                </a:solidFill>
                <a:latin typeface="Helvetica Neue"/>
                <a:ea typeface="Helvetica Neue"/>
                <a:cs typeface="Helvetica Neue"/>
                <a:sym typeface="Helvetica Neue"/>
              </a:rPr>
              <a:t>Resourcing</a:t>
            </a:r>
            <a:r>
              <a:rPr lang="en-US" sz="1500" b="0" i="0">
                <a:solidFill>
                  <a:srgbClr val="41510D"/>
                </a:solidFill>
                <a:latin typeface="Helvetica Neue"/>
                <a:ea typeface="Helvetica Neue"/>
                <a:cs typeface="Helvetica Neue"/>
                <a:sym typeface="Helvetica Neue"/>
              </a:rPr>
              <a:t> innovation, research and technology; and</a:t>
            </a:r>
            <a:endParaRPr/>
          </a:p>
          <a:p>
            <a:pPr marL="285750" marR="0" lvl="0" indent="-285750" algn="l" rtl="0">
              <a:spcBef>
                <a:spcPts val="0"/>
              </a:spcBef>
              <a:spcAft>
                <a:spcPts val="0"/>
              </a:spcAft>
              <a:buClr>
                <a:srgbClr val="41510D"/>
              </a:buClr>
              <a:buSzPts val="1500"/>
              <a:buFont typeface="Helvetica Neue"/>
              <a:buChar char="-"/>
            </a:pPr>
            <a:r>
              <a:rPr lang="en-US" sz="1500" b="0" i="0">
                <a:solidFill>
                  <a:srgbClr val="41510D"/>
                </a:solidFill>
                <a:latin typeface="Helvetica Neue"/>
                <a:ea typeface="Helvetica Neue"/>
                <a:cs typeface="Helvetica Neue"/>
                <a:sym typeface="Helvetica Neue"/>
              </a:rPr>
              <a:t>Supporting </a:t>
            </a:r>
            <a:r>
              <a:rPr lang="en-US" sz="1500" b="0" i="0">
                <a:solidFill>
                  <a:srgbClr val="C00000"/>
                </a:solidFill>
                <a:latin typeface="Helvetica Neue"/>
                <a:ea typeface="Helvetica Neue"/>
                <a:cs typeface="Helvetica Neue"/>
                <a:sym typeface="Helvetica Neue"/>
              </a:rPr>
              <a:t>information systems</a:t>
            </a:r>
            <a:r>
              <a:rPr lang="en-US" sz="1500" b="0" i="0">
                <a:solidFill>
                  <a:srgbClr val="41510D"/>
                </a:solidFill>
                <a:latin typeface="Helvetica Neue"/>
                <a:ea typeface="Helvetica Neue"/>
                <a:cs typeface="Helvetica Neue"/>
                <a:sym typeface="Helvetica Neue"/>
              </a:rPr>
              <a:t>, infrastructures and data sharing.</a:t>
            </a:r>
            <a:endParaRPr sz="1800" b="1" i="0">
              <a:solidFill>
                <a:srgbClr val="C71617"/>
              </a:solidFill>
              <a:latin typeface="Arial"/>
              <a:ea typeface="Arial"/>
              <a:cs typeface="Arial"/>
              <a:sym typeface="Arial"/>
            </a:endParaRPr>
          </a:p>
        </p:txBody>
      </p:sp>
      <p:sp>
        <p:nvSpPr>
          <p:cNvPr id="345" name="Google Shape;345;p29"/>
          <p:cNvSpPr txBox="1"/>
          <p:nvPr/>
        </p:nvSpPr>
        <p:spPr>
          <a:xfrm>
            <a:off x="457200" y="4674485"/>
            <a:ext cx="3805719"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E4E7E0"/>
                </a:solidFill>
                <a:latin typeface="Arial"/>
                <a:ea typeface="Arial"/>
                <a:cs typeface="Arial"/>
                <a:sym typeface="Arial"/>
              </a:rPr>
              <a:t>#InvasiveAlienSpecies Assessment</a:t>
            </a:r>
            <a:endParaRPr/>
          </a:p>
        </p:txBody>
      </p:sp>
      <p:pic>
        <p:nvPicPr>
          <p:cNvPr id="346" name="Google Shape;346;p29" descr="A tree with roots and a city in the background&#10;&#10;Description automatically generated"/>
          <p:cNvPicPr preferRelativeResize="0"/>
          <p:nvPr/>
        </p:nvPicPr>
        <p:blipFill rotWithShape="1">
          <a:blip r:embed="rId4">
            <a:alphaModFix/>
          </a:blip>
          <a:srcRect/>
          <a:stretch/>
        </p:blipFill>
        <p:spPr>
          <a:xfrm>
            <a:off x="5543550" y="0"/>
            <a:ext cx="3600450" cy="513793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7"/>
        <p:cNvGrpSpPr/>
        <p:nvPr/>
      </p:nvGrpSpPr>
      <p:grpSpPr>
        <a:xfrm>
          <a:off x="0" y="0"/>
          <a:ext cx="0" cy="0"/>
          <a:chOff x="0" y="0"/>
          <a:chExt cx="0" cy="0"/>
        </a:xfrm>
      </p:grpSpPr>
      <p:sp>
        <p:nvSpPr>
          <p:cNvPr id="98" name="Google Shape;98;p3"/>
          <p:cNvSpPr txBox="1"/>
          <p:nvPr/>
        </p:nvSpPr>
        <p:spPr>
          <a:xfrm>
            <a:off x="457199" y="2189009"/>
            <a:ext cx="5014913" cy="49463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C71617"/>
              </a:buClr>
              <a:buSzPts val="2500"/>
              <a:buFont typeface="Arial"/>
              <a:buNone/>
            </a:pPr>
            <a:r>
              <a:rPr lang="en-US" sz="2500" b="1" i="0">
                <a:solidFill>
                  <a:srgbClr val="C71617"/>
                </a:solidFill>
                <a:latin typeface="Arial"/>
                <a:ea typeface="Arial"/>
                <a:cs typeface="Arial"/>
                <a:sym typeface="Arial"/>
              </a:rPr>
              <a:t>Invasive alien species are one of the 5 major drivers of biodiversity loss</a:t>
            </a:r>
            <a:endParaRPr/>
          </a:p>
          <a:p>
            <a:pPr marL="0" marR="0" lvl="0" indent="0" algn="l" rtl="0">
              <a:spcBef>
                <a:spcPts val="0"/>
              </a:spcBef>
              <a:spcAft>
                <a:spcPts val="0"/>
              </a:spcAft>
              <a:buClr>
                <a:srgbClr val="41510D"/>
              </a:buClr>
              <a:buSzPts val="2500"/>
              <a:buFont typeface="Arial"/>
              <a:buNone/>
            </a:pPr>
            <a:endParaRPr sz="2500" b="1" i="0">
              <a:solidFill>
                <a:srgbClr val="C71617"/>
              </a:solidFill>
              <a:latin typeface="Arial"/>
              <a:ea typeface="Arial"/>
              <a:cs typeface="Arial"/>
              <a:sym typeface="Arial"/>
            </a:endParaRPr>
          </a:p>
          <a:p>
            <a:pPr marL="0" marR="0" lvl="0" indent="0" algn="l" rtl="0">
              <a:spcBef>
                <a:spcPts val="0"/>
              </a:spcBef>
              <a:spcAft>
                <a:spcPts val="0"/>
              </a:spcAft>
              <a:buClr>
                <a:srgbClr val="41510D"/>
              </a:buClr>
              <a:buSzPts val="2500"/>
              <a:buFont typeface="Arial"/>
              <a:buNone/>
            </a:pPr>
            <a:endParaRPr sz="2500" b="1" i="0">
              <a:solidFill>
                <a:srgbClr val="C71617"/>
              </a:solidFill>
              <a:latin typeface="Arial"/>
              <a:ea typeface="Arial"/>
              <a:cs typeface="Arial"/>
              <a:sym typeface="Arial"/>
            </a:endParaRPr>
          </a:p>
          <a:p>
            <a:pPr marL="0" marR="0" lvl="0" indent="0" algn="l" rtl="0">
              <a:spcBef>
                <a:spcPts val="0"/>
              </a:spcBef>
              <a:spcAft>
                <a:spcPts val="0"/>
              </a:spcAft>
              <a:buClr>
                <a:srgbClr val="41510D"/>
              </a:buClr>
              <a:buSzPts val="1600"/>
              <a:buFont typeface="Helvetica Neue"/>
              <a:buNone/>
            </a:pPr>
            <a:r>
              <a:rPr lang="en-US" sz="1600" b="0" i="0">
                <a:solidFill>
                  <a:srgbClr val="41510D"/>
                </a:solidFill>
                <a:latin typeface="Helvetica Neue"/>
                <a:ea typeface="Helvetica Neue"/>
                <a:cs typeface="Helvetica Neue"/>
                <a:sym typeface="Helvetica Neue"/>
              </a:rPr>
              <a:t>Alien species are animals, plants, and other organisms that have been introduced by human activities to new regions</a:t>
            </a:r>
            <a:endParaRPr/>
          </a:p>
          <a:p>
            <a:pPr marL="0" marR="0" lvl="0" indent="0" algn="l" rtl="0">
              <a:spcBef>
                <a:spcPts val="0"/>
              </a:spcBef>
              <a:spcAft>
                <a:spcPts val="0"/>
              </a:spcAft>
              <a:buClr>
                <a:srgbClr val="41510D"/>
              </a:buClr>
              <a:buSzPts val="1600"/>
              <a:buFont typeface="Arial"/>
              <a:buNone/>
            </a:pPr>
            <a:endParaRPr sz="1600" b="0" i="0">
              <a:solidFill>
                <a:srgbClr val="41510D"/>
              </a:solidFill>
              <a:latin typeface="Helvetica Neue"/>
              <a:ea typeface="Helvetica Neue"/>
              <a:cs typeface="Helvetica Neue"/>
              <a:sym typeface="Helvetica Neue"/>
            </a:endParaRPr>
          </a:p>
          <a:p>
            <a:pPr marL="0" marR="0" lvl="0" indent="0" algn="l" rtl="0">
              <a:spcBef>
                <a:spcPts val="0"/>
              </a:spcBef>
              <a:spcAft>
                <a:spcPts val="0"/>
              </a:spcAft>
              <a:buClr>
                <a:srgbClr val="41510D"/>
              </a:buClr>
              <a:buSzPts val="1600"/>
              <a:buFont typeface="Helvetica Neue"/>
              <a:buNone/>
            </a:pPr>
            <a:r>
              <a:rPr lang="en-US" sz="1600" b="0" i="0">
                <a:solidFill>
                  <a:srgbClr val="41510D"/>
                </a:solidFill>
                <a:latin typeface="Helvetica Neue"/>
                <a:ea typeface="Helvetica Neue"/>
                <a:cs typeface="Helvetica Neue"/>
                <a:sym typeface="Helvetica Neue"/>
              </a:rPr>
              <a:t>Invasive alien species are a subset of alien species, known to have established and spread with negative impacts on nature. Many invasive alien species also have impacts on people</a:t>
            </a:r>
            <a:endParaRPr sz="2500" b="1" i="0">
              <a:solidFill>
                <a:srgbClr val="C71617"/>
              </a:solidFill>
              <a:latin typeface="Arial"/>
              <a:ea typeface="Arial"/>
              <a:cs typeface="Arial"/>
              <a:sym typeface="Arial"/>
            </a:endParaRPr>
          </a:p>
          <a:p>
            <a:pPr marL="0" marR="0" lvl="0" indent="0" algn="l" rtl="0">
              <a:spcBef>
                <a:spcPts val="0"/>
              </a:spcBef>
              <a:spcAft>
                <a:spcPts val="0"/>
              </a:spcAft>
              <a:buClr>
                <a:srgbClr val="41510D"/>
              </a:buClr>
              <a:buSzPts val="2500"/>
              <a:buFont typeface="Arial"/>
              <a:buNone/>
            </a:pPr>
            <a:endParaRPr sz="2500" b="1" i="0">
              <a:solidFill>
                <a:srgbClr val="C71617"/>
              </a:solidFill>
              <a:latin typeface="Arial"/>
              <a:ea typeface="Arial"/>
              <a:cs typeface="Arial"/>
              <a:sym typeface="Arial"/>
            </a:endParaRPr>
          </a:p>
        </p:txBody>
      </p:sp>
      <p:sp>
        <p:nvSpPr>
          <p:cNvPr id="99" name="Google Shape;99;p3"/>
          <p:cNvSpPr txBox="1"/>
          <p:nvPr/>
        </p:nvSpPr>
        <p:spPr>
          <a:xfrm>
            <a:off x="457200" y="4674485"/>
            <a:ext cx="3805719"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E4E7E0"/>
                </a:solidFill>
                <a:latin typeface="Arial"/>
                <a:ea typeface="Arial"/>
                <a:cs typeface="Arial"/>
                <a:sym typeface="Arial"/>
              </a:rPr>
              <a:t>#InvasiveAlienSpecies Assessment</a:t>
            </a:r>
            <a:endParaRPr/>
          </a:p>
        </p:txBody>
      </p:sp>
      <p:pic>
        <p:nvPicPr>
          <p:cNvPr id="100" name="Google Shape;100;p3"/>
          <p:cNvPicPr preferRelativeResize="0"/>
          <p:nvPr/>
        </p:nvPicPr>
        <p:blipFill rotWithShape="1">
          <a:blip r:embed="rId4">
            <a:alphaModFix/>
          </a:blip>
          <a:srcRect/>
          <a:stretch/>
        </p:blipFill>
        <p:spPr>
          <a:xfrm>
            <a:off x="5705327" y="0"/>
            <a:ext cx="3438673" cy="51435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50"/>
        <p:cNvGrpSpPr/>
        <p:nvPr/>
      </p:nvGrpSpPr>
      <p:grpSpPr>
        <a:xfrm>
          <a:off x="0" y="0"/>
          <a:ext cx="0" cy="0"/>
          <a:chOff x="0" y="0"/>
          <a:chExt cx="0" cy="0"/>
        </a:xfrm>
      </p:grpSpPr>
      <p:sp>
        <p:nvSpPr>
          <p:cNvPr id="351" name="Google Shape;351;p30"/>
          <p:cNvSpPr txBox="1"/>
          <p:nvPr/>
        </p:nvSpPr>
        <p:spPr>
          <a:xfrm>
            <a:off x="248193" y="-506448"/>
            <a:ext cx="8647613" cy="4363589"/>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41510D"/>
              </a:buClr>
              <a:buSzPts val="1800"/>
              <a:buFont typeface="Arial"/>
              <a:buNone/>
            </a:pPr>
            <a:endParaRPr sz="1800" b="1" i="0">
              <a:solidFill>
                <a:srgbClr val="C71617"/>
              </a:solidFill>
              <a:latin typeface="Arial"/>
              <a:ea typeface="Arial"/>
              <a:cs typeface="Arial"/>
              <a:sym typeface="Arial"/>
            </a:endParaRPr>
          </a:p>
          <a:p>
            <a:pPr marL="0" marR="0" lvl="0" indent="0" algn="l" rtl="0">
              <a:spcBef>
                <a:spcPts val="0"/>
              </a:spcBef>
              <a:spcAft>
                <a:spcPts val="0"/>
              </a:spcAft>
              <a:buClr>
                <a:srgbClr val="C71617"/>
              </a:buClr>
              <a:buSzPts val="1800"/>
              <a:buFont typeface="Arial"/>
              <a:buNone/>
            </a:pPr>
            <a:r>
              <a:rPr lang="en-US" sz="1800" b="1" i="0">
                <a:solidFill>
                  <a:srgbClr val="C71617"/>
                </a:solidFill>
                <a:latin typeface="Arial"/>
                <a:ea typeface="Arial"/>
                <a:cs typeface="Arial"/>
                <a:sym typeface="Arial"/>
              </a:rPr>
              <a:t>Preventing and controlling invasive alien species can strengthen the effectiveness of policies designed to respond to other threats to biodiversity and contribute to achieving several Sustainable Development Goals</a:t>
            </a:r>
            <a:endParaRPr/>
          </a:p>
          <a:p>
            <a:pPr marL="0" marR="0" lvl="0" indent="0" algn="l" rtl="0">
              <a:spcBef>
                <a:spcPts val="0"/>
              </a:spcBef>
              <a:spcAft>
                <a:spcPts val="0"/>
              </a:spcAft>
              <a:buClr>
                <a:srgbClr val="41510D"/>
              </a:buClr>
              <a:buSzPts val="1500"/>
              <a:buFont typeface="Helvetica Neue"/>
              <a:buNone/>
            </a:pPr>
            <a:r>
              <a:rPr lang="en-US" sz="1500" b="0" i="0">
                <a:solidFill>
                  <a:srgbClr val="41510D"/>
                </a:solidFill>
                <a:latin typeface="Helvetica Neue"/>
                <a:ea typeface="Helvetica Neue"/>
                <a:cs typeface="Helvetica Neue"/>
                <a:sym typeface="Helvetica Neue"/>
              </a:rPr>
              <a:t>such as marine biodiversity (Goal 14) and terrestrial biodiversity (Goal 15), food security (Goal 2), sustainable economic growth (Goal 8) and sustainable cities (Goal 11), as well as climate change (Goal 13) and health and wellbeing (Goal 3).</a:t>
            </a:r>
            <a:endParaRPr/>
          </a:p>
        </p:txBody>
      </p:sp>
      <p:sp>
        <p:nvSpPr>
          <p:cNvPr id="352" name="Google Shape;352;p30"/>
          <p:cNvSpPr txBox="1"/>
          <p:nvPr/>
        </p:nvSpPr>
        <p:spPr>
          <a:xfrm>
            <a:off x="457200" y="4674485"/>
            <a:ext cx="3805719"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E4E7E0"/>
                </a:solidFill>
                <a:latin typeface="Arial"/>
                <a:ea typeface="Arial"/>
                <a:cs typeface="Arial"/>
                <a:sym typeface="Arial"/>
              </a:rPr>
              <a:t>#InvasiveAlienSpecies Assessment</a:t>
            </a:r>
            <a:endParaRPr/>
          </a:p>
        </p:txBody>
      </p:sp>
      <p:pic>
        <p:nvPicPr>
          <p:cNvPr id="353" name="Google Shape;353;p30" descr="A foggy forest with trees&#10;&#10;Description automatically generated"/>
          <p:cNvPicPr preferRelativeResize="0"/>
          <p:nvPr/>
        </p:nvPicPr>
        <p:blipFill rotWithShape="1">
          <a:blip r:embed="rId4">
            <a:alphaModFix/>
          </a:blip>
          <a:srcRect/>
          <a:stretch/>
        </p:blipFill>
        <p:spPr>
          <a:xfrm>
            <a:off x="92765" y="3101010"/>
            <a:ext cx="2952693" cy="1936474"/>
          </a:xfrm>
          <a:prstGeom prst="rect">
            <a:avLst/>
          </a:prstGeom>
          <a:noFill/>
          <a:ln>
            <a:noFill/>
          </a:ln>
        </p:spPr>
      </p:pic>
      <p:pic>
        <p:nvPicPr>
          <p:cNvPr id="354" name="Google Shape;354;p30" descr="A aerial view of a river&#10;&#10;Description automatically generated"/>
          <p:cNvPicPr preferRelativeResize="0"/>
          <p:nvPr/>
        </p:nvPicPr>
        <p:blipFill rotWithShape="1">
          <a:blip r:embed="rId5">
            <a:alphaModFix/>
          </a:blip>
          <a:srcRect/>
          <a:stretch/>
        </p:blipFill>
        <p:spPr>
          <a:xfrm>
            <a:off x="6104169" y="3101010"/>
            <a:ext cx="2952694" cy="1936474"/>
          </a:xfrm>
          <a:prstGeom prst="rect">
            <a:avLst/>
          </a:prstGeom>
          <a:noFill/>
          <a:ln>
            <a:noFill/>
          </a:ln>
        </p:spPr>
      </p:pic>
      <p:pic>
        <p:nvPicPr>
          <p:cNvPr id="355" name="Google Shape;355;p30" descr="A field of grass and a sunset&#10;&#10;Description automatically generated"/>
          <p:cNvPicPr preferRelativeResize="0"/>
          <p:nvPr/>
        </p:nvPicPr>
        <p:blipFill rotWithShape="1">
          <a:blip r:embed="rId6">
            <a:alphaModFix/>
          </a:blip>
          <a:srcRect/>
          <a:stretch/>
        </p:blipFill>
        <p:spPr>
          <a:xfrm>
            <a:off x="3098467" y="3101010"/>
            <a:ext cx="2952694" cy="1936474"/>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59"/>
        <p:cNvGrpSpPr/>
        <p:nvPr/>
      </p:nvGrpSpPr>
      <p:grpSpPr>
        <a:xfrm>
          <a:off x="0" y="0"/>
          <a:ext cx="0" cy="0"/>
          <a:chOff x="0" y="0"/>
          <a:chExt cx="0" cy="0"/>
        </a:xfrm>
      </p:grpSpPr>
      <p:sp>
        <p:nvSpPr>
          <p:cNvPr id="360" name="Google Shape;360;p31"/>
          <p:cNvSpPr txBox="1"/>
          <p:nvPr/>
        </p:nvSpPr>
        <p:spPr>
          <a:xfrm>
            <a:off x="308917" y="2544255"/>
            <a:ext cx="5128983" cy="49463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41510D"/>
              </a:buClr>
              <a:buSzPts val="1800"/>
              <a:buFont typeface="Arial"/>
              <a:buNone/>
            </a:pPr>
            <a:endParaRPr sz="1800" b="1" i="0">
              <a:solidFill>
                <a:srgbClr val="C71617"/>
              </a:solidFill>
              <a:latin typeface="Arial"/>
              <a:ea typeface="Arial"/>
              <a:cs typeface="Arial"/>
              <a:sym typeface="Arial"/>
            </a:endParaRPr>
          </a:p>
          <a:p>
            <a:pPr marL="0" marR="0" lvl="0" indent="0" algn="ctr" rtl="0">
              <a:spcBef>
                <a:spcPts val="0"/>
              </a:spcBef>
              <a:spcAft>
                <a:spcPts val="0"/>
              </a:spcAft>
              <a:buClr>
                <a:srgbClr val="C71617"/>
              </a:buClr>
              <a:buSzPts val="1800"/>
              <a:buFont typeface="Arial"/>
              <a:buNone/>
            </a:pPr>
            <a:r>
              <a:rPr lang="en-US" sz="1800" b="1" i="0">
                <a:solidFill>
                  <a:srgbClr val="C71617"/>
                </a:solidFill>
                <a:latin typeface="Arial"/>
                <a:ea typeface="Arial"/>
                <a:cs typeface="Arial"/>
                <a:sym typeface="Arial"/>
              </a:rPr>
              <a:t>There is compelling evidence for immediate and sustained action</a:t>
            </a:r>
            <a:endParaRPr/>
          </a:p>
          <a:p>
            <a:pPr marL="0" marR="0" lvl="0" indent="0" algn="ctr" rtl="0">
              <a:spcBef>
                <a:spcPts val="0"/>
              </a:spcBef>
              <a:spcAft>
                <a:spcPts val="0"/>
              </a:spcAft>
              <a:buClr>
                <a:srgbClr val="41510D"/>
              </a:buClr>
              <a:buSzPts val="1800"/>
              <a:buFont typeface="Arial"/>
              <a:buNone/>
            </a:pPr>
            <a:endParaRPr sz="1800" b="1" i="0">
              <a:solidFill>
                <a:srgbClr val="C71617"/>
              </a:solidFill>
              <a:latin typeface="Arial"/>
              <a:ea typeface="Arial"/>
              <a:cs typeface="Arial"/>
              <a:sym typeface="Arial"/>
            </a:endParaRPr>
          </a:p>
          <a:p>
            <a:pPr marL="0" marR="0" lvl="0" indent="0" algn="ctr" rtl="0">
              <a:spcBef>
                <a:spcPts val="0"/>
              </a:spcBef>
              <a:spcAft>
                <a:spcPts val="0"/>
              </a:spcAft>
              <a:buClr>
                <a:srgbClr val="C71617"/>
              </a:buClr>
              <a:buSzPts val="1800"/>
              <a:buFont typeface="Arial"/>
              <a:buNone/>
            </a:pPr>
            <a:r>
              <a:rPr lang="en-US" sz="1800" b="1" i="0">
                <a:solidFill>
                  <a:srgbClr val="C71617"/>
                </a:solidFill>
                <a:latin typeface="Arial"/>
                <a:ea typeface="Arial"/>
                <a:cs typeface="Arial"/>
                <a:sym typeface="Arial"/>
              </a:rPr>
              <a:t>With sufficient resources and long-term commitment, preventing and controlling invasive alien species are attainable goals that will yield significant long-term benefits for people and nature.</a:t>
            </a:r>
            <a:endParaRPr/>
          </a:p>
          <a:p>
            <a:pPr marL="0" marR="0" lvl="0" indent="0" algn="l" rtl="0">
              <a:spcBef>
                <a:spcPts val="0"/>
              </a:spcBef>
              <a:spcAft>
                <a:spcPts val="0"/>
              </a:spcAft>
              <a:buClr>
                <a:srgbClr val="41510D"/>
              </a:buClr>
              <a:buSzPts val="1800"/>
              <a:buFont typeface="Arial"/>
              <a:buNone/>
            </a:pPr>
            <a:endParaRPr sz="1800" b="1" i="0">
              <a:solidFill>
                <a:srgbClr val="C71617"/>
              </a:solidFill>
              <a:latin typeface="Arial"/>
              <a:ea typeface="Arial"/>
              <a:cs typeface="Arial"/>
              <a:sym typeface="Arial"/>
            </a:endParaRPr>
          </a:p>
          <a:p>
            <a:pPr marL="0" marR="0" lvl="0" indent="0" algn="ctr" rtl="0">
              <a:spcBef>
                <a:spcPts val="0"/>
              </a:spcBef>
              <a:spcAft>
                <a:spcPts val="0"/>
              </a:spcAft>
              <a:buClr>
                <a:srgbClr val="41510D"/>
              </a:buClr>
              <a:buSzPts val="1800"/>
              <a:buFont typeface="Arial"/>
              <a:buNone/>
            </a:pPr>
            <a:endParaRPr sz="1800" b="1" i="0">
              <a:solidFill>
                <a:srgbClr val="C71617"/>
              </a:solidFill>
              <a:latin typeface="Arial"/>
              <a:ea typeface="Arial"/>
              <a:cs typeface="Arial"/>
              <a:sym typeface="Arial"/>
            </a:endParaRPr>
          </a:p>
        </p:txBody>
      </p:sp>
      <p:sp>
        <p:nvSpPr>
          <p:cNvPr id="361" name="Google Shape;361;p31"/>
          <p:cNvSpPr txBox="1"/>
          <p:nvPr/>
        </p:nvSpPr>
        <p:spPr>
          <a:xfrm>
            <a:off x="457200" y="4674485"/>
            <a:ext cx="3805719"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E4E7E0"/>
                </a:solidFill>
                <a:latin typeface="Arial"/>
                <a:ea typeface="Arial"/>
                <a:cs typeface="Arial"/>
                <a:sym typeface="Arial"/>
              </a:rPr>
              <a:t>#InvasiveAlienSpecies Assessment</a:t>
            </a:r>
            <a:endParaRPr/>
          </a:p>
        </p:txBody>
      </p:sp>
      <p:pic>
        <p:nvPicPr>
          <p:cNvPr id="362" name="Google Shape;362;p31"/>
          <p:cNvPicPr preferRelativeResize="0"/>
          <p:nvPr/>
        </p:nvPicPr>
        <p:blipFill rotWithShape="1">
          <a:blip r:embed="rId4">
            <a:alphaModFix/>
          </a:blip>
          <a:srcRect l="-1" r="-1"/>
          <a:stretch/>
        </p:blipFill>
        <p:spPr>
          <a:xfrm>
            <a:off x="5271450" y="57666"/>
            <a:ext cx="3872550" cy="51435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66"/>
        <p:cNvGrpSpPr/>
        <p:nvPr/>
      </p:nvGrpSpPr>
      <p:grpSpPr>
        <a:xfrm>
          <a:off x="0" y="0"/>
          <a:ext cx="0" cy="0"/>
          <a:chOff x="0" y="0"/>
          <a:chExt cx="0" cy="0"/>
        </a:xfrm>
      </p:grpSpPr>
      <p:sp>
        <p:nvSpPr>
          <p:cNvPr id="367" name="Google Shape;367;p32"/>
          <p:cNvSpPr txBox="1"/>
          <p:nvPr/>
        </p:nvSpPr>
        <p:spPr>
          <a:xfrm>
            <a:off x="138437" y="3331156"/>
            <a:ext cx="1878496" cy="1252538"/>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r>
              <a:rPr lang="en-US" sz="13000" b="1">
                <a:solidFill>
                  <a:schemeClr val="lt1"/>
                </a:solidFill>
                <a:latin typeface="Arial"/>
                <a:ea typeface="Arial"/>
                <a:cs typeface="Arial"/>
                <a:sym typeface="Arial"/>
              </a:rPr>
              <a:t>3.</a:t>
            </a:r>
            <a:endParaRPr/>
          </a:p>
        </p:txBody>
      </p:sp>
      <p:sp>
        <p:nvSpPr>
          <p:cNvPr id="368" name="Google Shape;368;p32"/>
          <p:cNvSpPr txBox="1">
            <a:spLocks noGrp="1"/>
          </p:cNvSpPr>
          <p:nvPr>
            <p:ph type="title"/>
          </p:nvPr>
        </p:nvSpPr>
        <p:spPr>
          <a:xfrm>
            <a:off x="2016933" y="3825450"/>
            <a:ext cx="6609274" cy="89891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500"/>
              <a:buFont typeface="Arial"/>
              <a:buNone/>
            </a:pPr>
            <a:r>
              <a:rPr lang="en-US" sz="2500" b="1">
                <a:solidFill>
                  <a:schemeClr val="lt1"/>
                </a:solidFill>
                <a:latin typeface="Arial"/>
                <a:ea typeface="Arial"/>
                <a:cs typeface="Arial"/>
                <a:sym typeface="Arial"/>
              </a:rPr>
              <a:t>Expected impacts of the Report</a:t>
            </a:r>
            <a:endParaRPr/>
          </a:p>
        </p:txBody>
      </p:sp>
      <p:pic>
        <p:nvPicPr>
          <p:cNvPr id="369" name="Google Shape;369;p32" descr="Une image contenant plein air, ciel, herbe, feu&#10;&#10;Description générée automatiquement"/>
          <p:cNvPicPr preferRelativeResize="0"/>
          <p:nvPr/>
        </p:nvPicPr>
        <p:blipFill rotWithShape="1">
          <a:blip r:embed="rId4">
            <a:alphaModFix/>
          </a:blip>
          <a:srcRect/>
          <a:stretch/>
        </p:blipFill>
        <p:spPr>
          <a:xfrm>
            <a:off x="3683000" y="0"/>
            <a:ext cx="5461000" cy="32385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73"/>
        <p:cNvGrpSpPr/>
        <p:nvPr/>
      </p:nvGrpSpPr>
      <p:grpSpPr>
        <a:xfrm>
          <a:off x="0" y="0"/>
          <a:ext cx="0" cy="0"/>
          <a:chOff x="0" y="0"/>
          <a:chExt cx="0" cy="0"/>
        </a:xfrm>
      </p:grpSpPr>
      <p:sp>
        <p:nvSpPr>
          <p:cNvPr id="374" name="Google Shape;374;p33"/>
          <p:cNvSpPr txBox="1"/>
          <p:nvPr/>
        </p:nvSpPr>
        <p:spPr>
          <a:xfrm>
            <a:off x="452951" y="2324435"/>
            <a:ext cx="8691049" cy="49463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C71617"/>
              </a:buClr>
              <a:buSzPts val="1800"/>
              <a:buFont typeface="Arial"/>
              <a:buNone/>
            </a:pPr>
            <a:r>
              <a:rPr lang="en-US" sz="1800" b="1" i="0">
                <a:solidFill>
                  <a:srgbClr val="C71617"/>
                </a:solidFill>
                <a:latin typeface="Arial"/>
                <a:ea typeface="Arial"/>
                <a:cs typeface="Arial"/>
                <a:sym typeface="Arial"/>
              </a:rPr>
              <a:t>The invasive alien species Assessment is the first comprehensive global report on invasive alien species and their control</a:t>
            </a:r>
            <a:endParaRPr/>
          </a:p>
          <a:p>
            <a:pPr marL="0" marR="0" lvl="0" indent="0" algn="l" rtl="0">
              <a:spcBef>
                <a:spcPts val="0"/>
              </a:spcBef>
              <a:spcAft>
                <a:spcPts val="0"/>
              </a:spcAft>
              <a:buClr>
                <a:srgbClr val="41510D"/>
              </a:buClr>
              <a:buSzPts val="1800"/>
              <a:buFont typeface="Arial"/>
              <a:buNone/>
            </a:pPr>
            <a:endParaRPr sz="1800" b="1" i="0">
              <a:solidFill>
                <a:srgbClr val="C71617"/>
              </a:solidFill>
              <a:latin typeface="Arial"/>
              <a:ea typeface="Arial"/>
              <a:cs typeface="Arial"/>
              <a:sym typeface="Arial"/>
            </a:endParaRPr>
          </a:p>
          <a:p>
            <a:pPr marL="0" marR="0" lvl="0" indent="0" algn="l" rtl="0">
              <a:spcBef>
                <a:spcPts val="0"/>
              </a:spcBef>
              <a:spcAft>
                <a:spcPts val="0"/>
              </a:spcAft>
              <a:buClr>
                <a:srgbClr val="41510D"/>
              </a:buClr>
              <a:buSzPts val="1800"/>
              <a:buFont typeface="Arial"/>
              <a:buNone/>
            </a:pPr>
            <a:endParaRPr sz="1800" b="1" i="0">
              <a:solidFill>
                <a:srgbClr val="C71617"/>
              </a:solidFill>
              <a:latin typeface="Arial"/>
              <a:ea typeface="Arial"/>
              <a:cs typeface="Arial"/>
              <a:sym typeface="Arial"/>
            </a:endParaRPr>
          </a:p>
          <a:p>
            <a:pPr marL="0" marR="0" lvl="0" indent="0" algn="l" rtl="0">
              <a:spcBef>
                <a:spcPts val="0"/>
              </a:spcBef>
              <a:spcAft>
                <a:spcPts val="0"/>
              </a:spcAft>
              <a:buClr>
                <a:srgbClr val="C71617"/>
              </a:buClr>
              <a:buSzPts val="1800"/>
              <a:buFont typeface="Arial"/>
              <a:buNone/>
            </a:pPr>
            <a:r>
              <a:rPr lang="en-US" sz="1800" b="1" i="0">
                <a:solidFill>
                  <a:srgbClr val="C71617"/>
                </a:solidFill>
                <a:latin typeface="Arial"/>
                <a:ea typeface="Arial"/>
                <a:cs typeface="Arial"/>
                <a:sym typeface="Arial"/>
              </a:rPr>
              <a:t>It provides the best-available evidence, critical analysis and options for governments, civil society, Indigenous Peoples and local communities, the private sector and all those seeking to address the issue of biological invasions</a:t>
            </a:r>
            <a:endParaRPr/>
          </a:p>
        </p:txBody>
      </p:sp>
      <p:sp>
        <p:nvSpPr>
          <p:cNvPr id="375" name="Google Shape;375;p33"/>
          <p:cNvSpPr txBox="1"/>
          <p:nvPr/>
        </p:nvSpPr>
        <p:spPr>
          <a:xfrm>
            <a:off x="457200" y="4674485"/>
            <a:ext cx="3805719"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E4E7E0"/>
                </a:solidFill>
                <a:latin typeface="Arial"/>
                <a:ea typeface="Arial"/>
                <a:cs typeface="Arial"/>
                <a:sym typeface="Arial"/>
              </a:rPr>
              <a:t>#InvasiveAlienSpecies Assessment</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79"/>
        <p:cNvGrpSpPr/>
        <p:nvPr/>
      </p:nvGrpSpPr>
      <p:grpSpPr>
        <a:xfrm>
          <a:off x="0" y="0"/>
          <a:ext cx="0" cy="0"/>
          <a:chOff x="0" y="0"/>
          <a:chExt cx="0" cy="0"/>
        </a:xfrm>
      </p:grpSpPr>
      <p:pic>
        <p:nvPicPr>
          <p:cNvPr id="380" name="Google Shape;380;g27ec4b1bc52_1_0"/>
          <p:cNvPicPr preferRelativeResize="0"/>
          <p:nvPr/>
        </p:nvPicPr>
        <p:blipFill>
          <a:blip r:embed="rId4">
            <a:alphaModFix/>
          </a:blip>
          <a:stretch>
            <a:fillRect/>
          </a:stretch>
        </p:blipFill>
        <p:spPr>
          <a:xfrm>
            <a:off x="6032975" y="686825"/>
            <a:ext cx="2785700" cy="1323475"/>
          </a:xfrm>
          <a:prstGeom prst="rect">
            <a:avLst/>
          </a:prstGeom>
          <a:noFill/>
          <a:ln>
            <a:noFill/>
          </a:ln>
        </p:spPr>
      </p:pic>
      <p:sp>
        <p:nvSpPr>
          <p:cNvPr id="381" name="Google Shape;381;g27ec4b1bc52_1_0"/>
          <p:cNvSpPr txBox="1"/>
          <p:nvPr/>
        </p:nvSpPr>
        <p:spPr>
          <a:xfrm>
            <a:off x="457200" y="4522085"/>
            <a:ext cx="3805800" cy="338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E4E7E0"/>
                </a:solidFill>
                <a:latin typeface="Arial"/>
                <a:ea typeface="Arial"/>
                <a:cs typeface="Arial"/>
                <a:sym typeface="Arial"/>
              </a:rPr>
              <a:t>#InvasiveAlienSpecies Assessment</a:t>
            </a:r>
            <a:endParaRPr/>
          </a:p>
        </p:txBody>
      </p:sp>
      <p:pic>
        <p:nvPicPr>
          <p:cNvPr id="382" name="Google Shape;382;g27ec4b1bc52_1_0"/>
          <p:cNvPicPr preferRelativeResize="0"/>
          <p:nvPr/>
        </p:nvPicPr>
        <p:blipFill>
          <a:blip r:embed="rId5">
            <a:alphaModFix/>
          </a:blip>
          <a:stretch>
            <a:fillRect/>
          </a:stretch>
        </p:blipFill>
        <p:spPr>
          <a:xfrm>
            <a:off x="293550" y="882351"/>
            <a:ext cx="1392500" cy="1762226"/>
          </a:xfrm>
          <a:prstGeom prst="rect">
            <a:avLst/>
          </a:prstGeom>
          <a:noFill/>
          <a:ln>
            <a:noFill/>
          </a:ln>
        </p:spPr>
      </p:pic>
      <p:pic>
        <p:nvPicPr>
          <p:cNvPr id="383" name="Google Shape;383;g27ec4b1bc52_1_0"/>
          <p:cNvPicPr preferRelativeResize="0"/>
          <p:nvPr/>
        </p:nvPicPr>
        <p:blipFill>
          <a:blip r:embed="rId6">
            <a:alphaModFix/>
          </a:blip>
          <a:stretch>
            <a:fillRect/>
          </a:stretch>
        </p:blipFill>
        <p:spPr>
          <a:xfrm>
            <a:off x="3916787" y="686827"/>
            <a:ext cx="2161600" cy="2370998"/>
          </a:xfrm>
          <a:prstGeom prst="rect">
            <a:avLst/>
          </a:prstGeom>
          <a:noFill/>
          <a:ln>
            <a:noFill/>
          </a:ln>
        </p:spPr>
      </p:pic>
      <p:pic>
        <p:nvPicPr>
          <p:cNvPr id="384" name="Google Shape;384;g27ec4b1bc52_1_0"/>
          <p:cNvPicPr preferRelativeResize="0"/>
          <p:nvPr/>
        </p:nvPicPr>
        <p:blipFill rotWithShape="1">
          <a:blip r:embed="rId7">
            <a:alphaModFix/>
          </a:blip>
          <a:srcRect l="28992"/>
          <a:stretch/>
        </p:blipFill>
        <p:spPr>
          <a:xfrm>
            <a:off x="796375" y="1381862"/>
            <a:ext cx="1650475" cy="2074949"/>
          </a:xfrm>
          <a:prstGeom prst="rect">
            <a:avLst/>
          </a:prstGeom>
          <a:noFill/>
          <a:ln>
            <a:noFill/>
          </a:ln>
        </p:spPr>
      </p:pic>
      <p:pic>
        <p:nvPicPr>
          <p:cNvPr id="385" name="Google Shape;385;g27ec4b1bc52_1_0"/>
          <p:cNvPicPr preferRelativeResize="0"/>
          <p:nvPr/>
        </p:nvPicPr>
        <p:blipFill>
          <a:blip r:embed="rId8">
            <a:alphaModFix/>
          </a:blip>
          <a:stretch>
            <a:fillRect/>
          </a:stretch>
        </p:blipFill>
        <p:spPr>
          <a:xfrm>
            <a:off x="3386375" y="1541312"/>
            <a:ext cx="2031700" cy="2873569"/>
          </a:xfrm>
          <a:prstGeom prst="rect">
            <a:avLst/>
          </a:prstGeom>
          <a:noFill/>
          <a:ln>
            <a:noFill/>
          </a:ln>
        </p:spPr>
      </p:pic>
      <p:pic>
        <p:nvPicPr>
          <p:cNvPr id="386" name="Google Shape;386;g27ec4b1bc52_1_0"/>
          <p:cNvPicPr preferRelativeResize="0"/>
          <p:nvPr/>
        </p:nvPicPr>
        <p:blipFill>
          <a:blip r:embed="rId9">
            <a:alphaModFix/>
          </a:blip>
          <a:stretch>
            <a:fillRect/>
          </a:stretch>
        </p:blipFill>
        <p:spPr>
          <a:xfrm>
            <a:off x="228597" y="3120312"/>
            <a:ext cx="3022623" cy="1208750"/>
          </a:xfrm>
          <a:prstGeom prst="rect">
            <a:avLst/>
          </a:prstGeom>
          <a:noFill/>
          <a:ln>
            <a:noFill/>
          </a:ln>
        </p:spPr>
      </p:pic>
      <p:pic>
        <p:nvPicPr>
          <p:cNvPr id="387" name="Google Shape;387;g27ec4b1bc52_1_0"/>
          <p:cNvPicPr preferRelativeResize="0"/>
          <p:nvPr/>
        </p:nvPicPr>
        <p:blipFill>
          <a:blip r:embed="rId10">
            <a:alphaModFix/>
          </a:blip>
          <a:stretch>
            <a:fillRect/>
          </a:stretch>
        </p:blipFill>
        <p:spPr>
          <a:xfrm>
            <a:off x="2058425" y="1022650"/>
            <a:ext cx="1579149" cy="2793375"/>
          </a:xfrm>
          <a:prstGeom prst="rect">
            <a:avLst/>
          </a:prstGeom>
          <a:noFill/>
          <a:ln>
            <a:noFill/>
          </a:ln>
        </p:spPr>
      </p:pic>
      <p:pic>
        <p:nvPicPr>
          <p:cNvPr id="388" name="Google Shape;388;g27ec4b1bc52_1_0"/>
          <p:cNvPicPr preferRelativeResize="0"/>
          <p:nvPr/>
        </p:nvPicPr>
        <p:blipFill>
          <a:blip r:embed="rId11">
            <a:alphaModFix/>
          </a:blip>
          <a:stretch>
            <a:fillRect/>
          </a:stretch>
        </p:blipFill>
        <p:spPr>
          <a:xfrm>
            <a:off x="4474099" y="2879054"/>
            <a:ext cx="1650475" cy="1402803"/>
          </a:xfrm>
          <a:prstGeom prst="rect">
            <a:avLst/>
          </a:prstGeom>
          <a:noFill/>
          <a:ln>
            <a:noFill/>
          </a:ln>
        </p:spPr>
      </p:pic>
      <p:pic>
        <p:nvPicPr>
          <p:cNvPr id="389" name="Google Shape;389;g27ec4b1bc52_1_0"/>
          <p:cNvPicPr preferRelativeResize="0"/>
          <p:nvPr/>
        </p:nvPicPr>
        <p:blipFill>
          <a:blip r:embed="rId12">
            <a:alphaModFix/>
          </a:blip>
          <a:stretch>
            <a:fillRect/>
          </a:stretch>
        </p:blipFill>
        <p:spPr>
          <a:xfrm>
            <a:off x="5794799" y="2985965"/>
            <a:ext cx="2566424" cy="1477410"/>
          </a:xfrm>
          <a:prstGeom prst="rect">
            <a:avLst/>
          </a:prstGeom>
          <a:noFill/>
          <a:ln>
            <a:noFill/>
          </a:ln>
        </p:spPr>
      </p:pic>
      <p:pic>
        <p:nvPicPr>
          <p:cNvPr id="390" name="Google Shape;390;g27ec4b1bc52_1_0"/>
          <p:cNvPicPr preferRelativeResize="0"/>
          <p:nvPr/>
        </p:nvPicPr>
        <p:blipFill>
          <a:blip r:embed="rId13">
            <a:alphaModFix/>
          </a:blip>
          <a:stretch>
            <a:fillRect/>
          </a:stretch>
        </p:blipFill>
        <p:spPr>
          <a:xfrm>
            <a:off x="6357573" y="1541298"/>
            <a:ext cx="2031701" cy="1876245"/>
          </a:xfrm>
          <a:prstGeom prst="rect">
            <a:avLst/>
          </a:prstGeom>
          <a:noFill/>
          <a:ln>
            <a:noFill/>
          </a:ln>
        </p:spPr>
      </p:pic>
      <p:sp>
        <p:nvSpPr>
          <p:cNvPr id="391" name="Google Shape;391;g27ec4b1bc52_1_0"/>
          <p:cNvSpPr txBox="1"/>
          <p:nvPr/>
        </p:nvSpPr>
        <p:spPr>
          <a:xfrm>
            <a:off x="180601" y="438835"/>
            <a:ext cx="8691000" cy="4947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C71617"/>
              </a:buClr>
              <a:buSzPts val="1800"/>
              <a:buFont typeface="Arial"/>
              <a:buNone/>
            </a:pPr>
            <a:r>
              <a:rPr lang="en-US" sz="1800" b="1" i="0">
                <a:solidFill>
                  <a:srgbClr val="C71617"/>
                </a:solidFill>
                <a:latin typeface="Arial"/>
                <a:ea typeface="Arial"/>
                <a:cs typeface="Arial"/>
                <a:sym typeface="Arial"/>
              </a:rPr>
              <a:t>The invasive alien species </a:t>
            </a:r>
            <a:r>
              <a:rPr lang="en-US" sz="1800" b="1">
                <a:solidFill>
                  <a:srgbClr val="C71617"/>
                </a:solidFill>
              </a:rPr>
              <a:t>Report will contribute to raising awareness on the issue of biological invasions</a:t>
            </a:r>
            <a:endParaRPr sz="1800" b="1">
              <a:solidFill>
                <a:srgbClr val="C71617"/>
              </a:solidFill>
            </a:endParaRPr>
          </a:p>
          <a:p>
            <a:pPr marL="0" marR="0" lvl="0" indent="0" algn="l" rtl="0">
              <a:spcBef>
                <a:spcPts val="0"/>
              </a:spcBef>
              <a:spcAft>
                <a:spcPts val="0"/>
              </a:spcAft>
              <a:buClr>
                <a:srgbClr val="C71617"/>
              </a:buClr>
              <a:buSzPts val="1800"/>
              <a:buFont typeface="Arial"/>
              <a:buNone/>
            </a:pPr>
            <a:endParaRPr sz="1600" b="1">
              <a:solidFill>
                <a:srgbClr val="C71617"/>
              </a:solidFill>
            </a:endParaRPr>
          </a:p>
          <a:p>
            <a:pPr marL="0" marR="0" lvl="0" indent="0" algn="l" rtl="0">
              <a:spcBef>
                <a:spcPts val="0"/>
              </a:spcBef>
              <a:spcAft>
                <a:spcPts val="0"/>
              </a:spcAft>
              <a:buClr>
                <a:srgbClr val="C71617"/>
              </a:buClr>
              <a:buSzPts val="1800"/>
              <a:buFont typeface="Arial"/>
              <a:buNone/>
            </a:pPr>
            <a:endParaRPr sz="1600"/>
          </a:p>
        </p:txBody>
      </p:sp>
      <p:sp>
        <p:nvSpPr>
          <p:cNvPr id="392" name="Google Shape;392;g27ec4b1bc52_1_0"/>
          <p:cNvSpPr txBox="1"/>
          <p:nvPr/>
        </p:nvSpPr>
        <p:spPr>
          <a:xfrm>
            <a:off x="1829826" y="4595300"/>
            <a:ext cx="82569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a:solidFill>
                  <a:srgbClr val="41510D"/>
                </a:solidFill>
              </a:rPr>
              <a:t>Media articles in ~ 50 languages in over 100 countries</a:t>
            </a:r>
            <a:endParaRPr sz="1600">
              <a:solidFill>
                <a:srgbClr val="41510D"/>
              </a:solidFill>
            </a:endParaRPr>
          </a:p>
        </p:txBody>
      </p:sp>
      <p:pic>
        <p:nvPicPr>
          <p:cNvPr id="393" name="Google Shape;393;g27ec4b1bc52_1_0"/>
          <p:cNvPicPr preferRelativeResize="0"/>
          <p:nvPr/>
        </p:nvPicPr>
        <p:blipFill>
          <a:blip r:embed="rId14">
            <a:alphaModFix/>
          </a:blip>
          <a:stretch>
            <a:fillRect/>
          </a:stretch>
        </p:blipFill>
        <p:spPr>
          <a:xfrm>
            <a:off x="8114872" y="1324747"/>
            <a:ext cx="1029129" cy="1762225"/>
          </a:xfrm>
          <a:prstGeom prst="rect">
            <a:avLst/>
          </a:prstGeom>
          <a:noFill/>
          <a:ln>
            <a:noFill/>
          </a:ln>
        </p:spPr>
      </p:pic>
      <p:pic>
        <p:nvPicPr>
          <p:cNvPr id="394" name="Google Shape;394;g27ec4b1bc52_1_0"/>
          <p:cNvPicPr preferRelativeResize="0"/>
          <p:nvPr/>
        </p:nvPicPr>
        <p:blipFill>
          <a:blip r:embed="rId15">
            <a:alphaModFix/>
          </a:blip>
          <a:stretch>
            <a:fillRect/>
          </a:stretch>
        </p:blipFill>
        <p:spPr>
          <a:xfrm>
            <a:off x="8017474" y="2554425"/>
            <a:ext cx="1029125" cy="1417886"/>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98"/>
        <p:cNvGrpSpPr/>
        <p:nvPr/>
      </p:nvGrpSpPr>
      <p:grpSpPr>
        <a:xfrm>
          <a:off x="0" y="0"/>
          <a:ext cx="0" cy="0"/>
          <a:chOff x="0" y="0"/>
          <a:chExt cx="0" cy="0"/>
        </a:xfrm>
      </p:grpSpPr>
      <p:sp>
        <p:nvSpPr>
          <p:cNvPr id="399" name="Google Shape;399;p34"/>
          <p:cNvSpPr txBox="1"/>
          <p:nvPr/>
        </p:nvSpPr>
        <p:spPr>
          <a:xfrm>
            <a:off x="295763" y="2377925"/>
            <a:ext cx="4128600" cy="14931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C71617"/>
              </a:buClr>
              <a:buSzPts val="1600"/>
              <a:buFont typeface="Arial"/>
              <a:buNone/>
            </a:pPr>
            <a:r>
              <a:rPr lang="en-US" sz="1800" b="1" i="0">
                <a:solidFill>
                  <a:srgbClr val="C71617"/>
                </a:solidFill>
                <a:latin typeface="Arial"/>
                <a:ea typeface="Arial"/>
                <a:cs typeface="Arial"/>
                <a:sym typeface="Arial"/>
              </a:rPr>
              <a:t>The </a:t>
            </a:r>
            <a:r>
              <a:rPr lang="en-US" sz="1800" b="1">
                <a:solidFill>
                  <a:srgbClr val="C71617"/>
                </a:solidFill>
              </a:rPr>
              <a:t>invasive alien species Report will support sharing of information within and across countries </a:t>
            </a:r>
            <a:r>
              <a:rPr lang="en-US" sz="1800" b="1" i="0">
                <a:solidFill>
                  <a:srgbClr val="C71617"/>
                </a:solidFill>
                <a:latin typeface="Arial"/>
                <a:ea typeface="Arial"/>
                <a:cs typeface="Arial"/>
                <a:sym typeface="Arial"/>
              </a:rPr>
              <a:t> </a:t>
            </a:r>
            <a:endParaRPr sz="1800" b="1" i="0">
              <a:solidFill>
                <a:srgbClr val="C71617"/>
              </a:solidFill>
              <a:latin typeface="Arial"/>
              <a:ea typeface="Arial"/>
              <a:cs typeface="Arial"/>
              <a:sym typeface="Arial"/>
            </a:endParaRPr>
          </a:p>
          <a:p>
            <a:pPr marL="0" marR="0" lvl="0" indent="0" algn="l" rtl="0">
              <a:spcBef>
                <a:spcPts val="0"/>
              </a:spcBef>
              <a:spcAft>
                <a:spcPts val="0"/>
              </a:spcAft>
              <a:buClr>
                <a:srgbClr val="C71617"/>
              </a:buClr>
              <a:buSzPts val="1600"/>
              <a:buFont typeface="Arial"/>
              <a:buNone/>
            </a:pPr>
            <a:endParaRPr sz="1800" b="1">
              <a:solidFill>
                <a:srgbClr val="C71617"/>
              </a:solidFill>
            </a:endParaRPr>
          </a:p>
          <a:p>
            <a:pPr marL="0" marR="0" lvl="0" indent="0" algn="l" rtl="0">
              <a:spcBef>
                <a:spcPts val="0"/>
              </a:spcBef>
              <a:spcAft>
                <a:spcPts val="0"/>
              </a:spcAft>
              <a:buClr>
                <a:srgbClr val="C71617"/>
              </a:buClr>
              <a:buSzPts val="1600"/>
              <a:buFont typeface="Arial"/>
              <a:buNone/>
            </a:pPr>
            <a:endParaRPr sz="1800" b="1">
              <a:solidFill>
                <a:srgbClr val="C71617"/>
              </a:solidFill>
            </a:endParaRPr>
          </a:p>
          <a:p>
            <a:pPr marL="0" marR="0" lvl="0" indent="0" algn="l" rtl="0">
              <a:spcBef>
                <a:spcPts val="0"/>
              </a:spcBef>
              <a:spcAft>
                <a:spcPts val="0"/>
              </a:spcAft>
              <a:buClr>
                <a:srgbClr val="C71617"/>
              </a:buClr>
              <a:buSzPts val="1600"/>
              <a:buFont typeface="Arial"/>
              <a:buNone/>
            </a:pPr>
            <a:r>
              <a:rPr lang="en-US" sz="1800" b="1">
                <a:solidFill>
                  <a:srgbClr val="C71617"/>
                </a:solidFill>
              </a:rPr>
              <a:t>The Report will also support capacity building globally, especially in developing countries</a:t>
            </a:r>
            <a:endParaRPr sz="1800" b="1">
              <a:solidFill>
                <a:srgbClr val="C71617"/>
              </a:solidFill>
            </a:endParaRPr>
          </a:p>
          <a:p>
            <a:pPr marL="0" marR="0" lvl="0" indent="0" algn="l" rtl="0">
              <a:spcBef>
                <a:spcPts val="0"/>
              </a:spcBef>
              <a:spcAft>
                <a:spcPts val="0"/>
              </a:spcAft>
              <a:buClr>
                <a:srgbClr val="C71617"/>
              </a:buClr>
              <a:buSzPts val="1600"/>
              <a:buFont typeface="Arial"/>
              <a:buNone/>
            </a:pPr>
            <a:endParaRPr sz="1800" b="1">
              <a:solidFill>
                <a:srgbClr val="C71617"/>
              </a:solidFill>
            </a:endParaRPr>
          </a:p>
          <a:p>
            <a:pPr marL="0" marR="0" lvl="0" indent="0" algn="l" rtl="0">
              <a:spcBef>
                <a:spcPts val="0"/>
              </a:spcBef>
              <a:spcAft>
                <a:spcPts val="0"/>
              </a:spcAft>
              <a:buClr>
                <a:srgbClr val="C71617"/>
              </a:buClr>
              <a:buSzPts val="1600"/>
              <a:buFont typeface="Arial"/>
              <a:buNone/>
            </a:pPr>
            <a:endParaRPr sz="1800" b="1">
              <a:solidFill>
                <a:srgbClr val="C71617"/>
              </a:solidFill>
            </a:endParaRPr>
          </a:p>
          <a:p>
            <a:pPr marL="0" marR="0" lvl="0" indent="0" algn="l" rtl="0">
              <a:spcBef>
                <a:spcPts val="0"/>
              </a:spcBef>
              <a:spcAft>
                <a:spcPts val="0"/>
              </a:spcAft>
              <a:buClr>
                <a:srgbClr val="41510D"/>
              </a:buClr>
              <a:buSzPts val="1600"/>
              <a:buFont typeface="Arial"/>
              <a:buNone/>
            </a:pPr>
            <a:endParaRPr sz="1600" b="1" i="0">
              <a:solidFill>
                <a:srgbClr val="C71617"/>
              </a:solidFill>
              <a:latin typeface="Arial"/>
              <a:ea typeface="Arial"/>
              <a:cs typeface="Arial"/>
              <a:sym typeface="Arial"/>
            </a:endParaRPr>
          </a:p>
          <a:p>
            <a:pPr marL="0" marR="0" lvl="0" indent="0" algn="l" rtl="0">
              <a:spcBef>
                <a:spcPts val="0"/>
              </a:spcBef>
              <a:spcAft>
                <a:spcPts val="0"/>
              </a:spcAft>
              <a:buClr>
                <a:srgbClr val="41510D"/>
              </a:buClr>
              <a:buSzPts val="1600"/>
              <a:buFont typeface="Arial"/>
              <a:buNone/>
            </a:pPr>
            <a:endParaRPr sz="1600" b="1" i="0">
              <a:solidFill>
                <a:srgbClr val="C71617"/>
              </a:solidFill>
              <a:latin typeface="Arial"/>
              <a:ea typeface="Arial"/>
              <a:cs typeface="Arial"/>
              <a:sym typeface="Arial"/>
            </a:endParaRPr>
          </a:p>
          <a:p>
            <a:pPr marL="0" marR="0" lvl="0" indent="0" algn="l" rtl="0">
              <a:spcBef>
                <a:spcPts val="0"/>
              </a:spcBef>
              <a:spcAft>
                <a:spcPts val="0"/>
              </a:spcAft>
              <a:buClr>
                <a:srgbClr val="41510D"/>
              </a:buClr>
              <a:buSzPts val="1600"/>
              <a:buFont typeface="Arial"/>
              <a:buNone/>
            </a:pPr>
            <a:endParaRPr sz="1600" b="1" i="0">
              <a:solidFill>
                <a:srgbClr val="C71617"/>
              </a:solidFill>
              <a:latin typeface="Arial"/>
              <a:ea typeface="Arial"/>
              <a:cs typeface="Arial"/>
              <a:sym typeface="Arial"/>
            </a:endParaRPr>
          </a:p>
        </p:txBody>
      </p:sp>
      <p:sp>
        <p:nvSpPr>
          <p:cNvPr id="400" name="Google Shape;400;p34"/>
          <p:cNvSpPr txBox="1"/>
          <p:nvPr/>
        </p:nvSpPr>
        <p:spPr>
          <a:xfrm>
            <a:off x="457200" y="4674485"/>
            <a:ext cx="3805719"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E4E7E0"/>
                </a:solidFill>
                <a:latin typeface="Arial"/>
                <a:ea typeface="Arial"/>
                <a:cs typeface="Arial"/>
                <a:sym typeface="Arial"/>
              </a:rPr>
              <a:t>#InvasiveAlienSpecies Assessment</a:t>
            </a:r>
            <a:endParaRPr/>
          </a:p>
        </p:txBody>
      </p:sp>
      <p:sp>
        <p:nvSpPr>
          <p:cNvPr id="401" name="Google Shape;401;p34"/>
          <p:cNvSpPr txBox="1"/>
          <p:nvPr/>
        </p:nvSpPr>
        <p:spPr>
          <a:xfrm>
            <a:off x="4262919" y="4102622"/>
            <a:ext cx="2486025"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i="0">
                <a:solidFill>
                  <a:schemeClr val="lt1"/>
                </a:solidFill>
                <a:latin typeface="Arial"/>
                <a:ea typeface="Arial"/>
                <a:cs typeface="Arial"/>
                <a:sym typeface="Arial"/>
              </a:rPr>
              <a:t>Photo by IISD/ENB </a:t>
            </a:r>
            <a:endParaRPr sz="1200">
              <a:solidFill>
                <a:schemeClr val="lt1"/>
              </a:solidFill>
              <a:latin typeface="Calibri"/>
              <a:ea typeface="Calibri"/>
              <a:cs typeface="Calibri"/>
              <a:sym typeface="Calibri"/>
            </a:endParaRPr>
          </a:p>
        </p:txBody>
      </p:sp>
      <p:pic>
        <p:nvPicPr>
          <p:cNvPr id="402" name="Google Shape;402;p34"/>
          <p:cNvPicPr preferRelativeResize="0"/>
          <p:nvPr/>
        </p:nvPicPr>
        <p:blipFill>
          <a:blip r:embed="rId4">
            <a:alphaModFix/>
          </a:blip>
          <a:stretch>
            <a:fillRect/>
          </a:stretch>
        </p:blipFill>
        <p:spPr>
          <a:xfrm>
            <a:off x="4844975" y="236200"/>
            <a:ext cx="3909325" cy="2141724"/>
          </a:xfrm>
          <a:prstGeom prst="rect">
            <a:avLst/>
          </a:prstGeom>
          <a:noFill/>
          <a:ln>
            <a:noFill/>
          </a:ln>
        </p:spPr>
      </p:pic>
      <p:pic>
        <p:nvPicPr>
          <p:cNvPr id="403" name="Google Shape;403;p34"/>
          <p:cNvPicPr preferRelativeResize="0"/>
          <p:nvPr/>
        </p:nvPicPr>
        <p:blipFill>
          <a:blip r:embed="rId5">
            <a:alphaModFix/>
          </a:blip>
          <a:stretch>
            <a:fillRect/>
          </a:stretch>
        </p:blipFill>
        <p:spPr>
          <a:xfrm>
            <a:off x="4933375" y="2482675"/>
            <a:ext cx="3805727" cy="253654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07"/>
        <p:cNvGrpSpPr/>
        <p:nvPr/>
      </p:nvGrpSpPr>
      <p:grpSpPr>
        <a:xfrm>
          <a:off x="0" y="0"/>
          <a:ext cx="0" cy="0"/>
          <a:chOff x="0" y="0"/>
          <a:chExt cx="0" cy="0"/>
        </a:xfrm>
      </p:grpSpPr>
      <p:sp>
        <p:nvSpPr>
          <p:cNvPr id="408" name="Google Shape;408;g27ec4b1bc52_1_34"/>
          <p:cNvSpPr txBox="1"/>
          <p:nvPr/>
        </p:nvSpPr>
        <p:spPr>
          <a:xfrm>
            <a:off x="187225" y="2164383"/>
            <a:ext cx="3570300" cy="14931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C71617"/>
              </a:buClr>
              <a:buSzPts val="1600"/>
              <a:buFont typeface="Arial"/>
              <a:buNone/>
            </a:pPr>
            <a:r>
              <a:rPr lang="en-US" sz="1600" b="1" i="0">
                <a:solidFill>
                  <a:srgbClr val="C71617"/>
                </a:solidFill>
                <a:latin typeface="Arial"/>
                <a:ea typeface="Arial"/>
                <a:cs typeface="Arial"/>
                <a:sym typeface="Arial"/>
              </a:rPr>
              <a:t>The findings of the invasive alien species assessment are expected to contribute to achieving international targets on biological invasions:</a:t>
            </a:r>
            <a:endParaRPr/>
          </a:p>
          <a:p>
            <a:pPr marL="0" marR="0" lvl="0" indent="0" algn="l" rtl="0">
              <a:spcBef>
                <a:spcPts val="0"/>
              </a:spcBef>
              <a:spcAft>
                <a:spcPts val="0"/>
              </a:spcAft>
              <a:buClr>
                <a:srgbClr val="41510D"/>
              </a:buClr>
              <a:buSzPts val="1600"/>
              <a:buFont typeface="Arial"/>
              <a:buNone/>
            </a:pPr>
            <a:endParaRPr sz="1600" b="1" i="0">
              <a:solidFill>
                <a:srgbClr val="C71617"/>
              </a:solidFill>
              <a:latin typeface="Arial"/>
              <a:ea typeface="Arial"/>
              <a:cs typeface="Arial"/>
              <a:sym typeface="Arial"/>
            </a:endParaRPr>
          </a:p>
          <a:p>
            <a:pPr marL="0" marR="0" lvl="0" indent="0" algn="l" rtl="0">
              <a:spcBef>
                <a:spcPts val="0"/>
              </a:spcBef>
              <a:spcAft>
                <a:spcPts val="0"/>
              </a:spcAft>
              <a:buClr>
                <a:srgbClr val="C71617"/>
              </a:buClr>
              <a:buSzPts val="1600"/>
              <a:buFont typeface="Arial"/>
              <a:buNone/>
            </a:pPr>
            <a:r>
              <a:rPr lang="en-US" sz="1600" b="1" i="0">
                <a:solidFill>
                  <a:srgbClr val="C71617"/>
                </a:solidFill>
                <a:latin typeface="Arial"/>
                <a:ea typeface="Arial"/>
                <a:cs typeface="Arial"/>
                <a:sym typeface="Arial"/>
              </a:rPr>
              <a:t>- Target 6 of the Kunming-Montreal Global Biodiversity Framework</a:t>
            </a:r>
            <a:endParaRPr/>
          </a:p>
          <a:p>
            <a:pPr marL="0" marR="0" lvl="0" indent="0" algn="l" rtl="0">
              <a:spcBef>
                <a:spcPts val="0"/>
              </a:spcBef>
              <a:spcAft>
                <a:spcPts val="0"/>
              </a:spcAft>
              <a:buClr>
                <a:srgbClr val="41510D"/>
              </a:buClr>
              <a:buSzPts val="1600"/>
              <a:buFont typeface="Arial"/>
              <a:buNone/>
            </a:pPr>
            <a:endParaRPr sz="1600" b="1" i="0">
              <a:solidFill>
                <a:srgbClr val="C71617"/>
              </a:solidFill>
              <a:latin typeface="Arial"/>
              <a:ea typeface="Arial"/>
              <a:cs typeface="Arial"/>
              <a:sym typeface="Arial"/>
            </a:endParaRPr>
          </a:p>
          <a:p>
            <a:pPr marL="0" marR="0" lvl="0" indent="0" algn="l" rtl="0">
              <a:spcBef>
                <a:spcPts val="0"/>
              </a:spcBef>
              <a:spcAft>
                <a:spcPts val="0"/>
              </a:spcAft>
              <a:buClr>
                <a:srgbClr val="C71617"/>
              </a:buClr>
              <a:buSzPts val="1600"/>
              <a:buFont typeface="Arial"/>
              <a:buNone/>
            </a:pPr>
            <a:r>
              <a:rPr lang="en-US" sz="1600" b="1" i="0">
                <a:solidFill>
                  <a:srgbClr val="C71617"/>
                </a:solidFill>
                <a:latin typeface="Arial"/>
                <a:ea typeface="Arial"/>
                <a:cs typeface="Arial"/>
                <a:sym typeface="Arial"/>
              </a:rPr>
              <a:t>- Support implementation of the Sustainable Development Goals of the 2030 Agenda for Sustainable Development, especially Goal 15</a:t>
            </a:r>
            <a:endParaRPr/>
          </a:p>
          <a:p>
            <a:pPr marL="0" marR="0" lvl="0" indent="0" algn="l" rtl="0">
              <a:spcBef>
                <a:spcPts val="0"/>
              </a:spcBef>
              <a:spcAft>
                <a:spcPts val="0"/>
              </a:spcAft>
              <a:buClr>
                <a:srgbClr val="41510D"/>
              </a:buClr>
              <a:buSzPts val="1600"/>
              <a:buFont typeface="Arial"/>
              <a:buNone/>
            </a:pPr>
            <a:endParaRPr sz="1600" b="1" i="0">
              <a:solidFill>
                <a:srgbClr val="C71617"/>
              </a:solidFill>
              <a:latin typeface="Arial"/>
              <a:ea typeface="Arial"/>
              <a:cs typeface="Arial"/>
              <a:sym typeface="Arial"/>
            </a:endParaRPr>
          </a:p>
          <a:p>
            <a:pPr marL="0" marR="0" lvl="0" indent="0" algn="l" rtl="0">
              <a:spcBef>
                <a:spcPts val="0"/>
              </a:spcBef>
              <a:spcAft>
                <a:spcPts val="0"/>
              </a:spcAft>
              <a:buClr>
                <a:srgbClr val="41510D"/>
              </a:buClr>
              <a:buSzPts val="1600"/>
              <a:buFont typeface="Arial"/>
              <a:buNone/>
            </a:pPr>
            <a:endParaRPr sz="1600" b="1" i="0">
              <a:solidFill>
                <a:srgbClr val="C71617"/>
              </a:solidFill>
              <a:latin typeface="Arial"/>
              <a:ea typeface="Arial"/>
              <a:cs typeface="Arial"/>
              <a:sym typeface="Arial"/>
            </a:endParaRPr>
          </a:p>
          <a:p>
            <a:pPr marL="0" marR="0" lvl="0" indent="0" algn="l" rtl="0">
              <a:spcBef>
                <a:spcPts val="0"/>
              </a:spcBef>
              <a:spcAft>
                <a:spcPts val="0"/>
              </a:spcAft>
              <a:buClr>
                <a:srgbClr val="41510D"/>
              </a:buClr>
              <a:buSzPts val="1600"/>
              <a:buFont typeface="Arial"/>
              <a:buNone/>
            </a:pPr>
            <a:endParaRPr sz="1600" b="1" i="0">
              <a:solidFill>
                <a:srgbClr val="C71617"/>
              </a:solidFill>
              <a:latin typeface="Arial"/>
              <a:ea typeface="Arial"/>
              <a:cs typeface="Arial"/>
              <a:sym typeface="Arial"/>
            </a:endParaRPr>
          </a:p>
        </p:txBody>
      </p:sp>
      <p:sp>
        <p:nvSpPr>
          <p:cNvPr id="409" name="Google Shape;409;g27ec4b1bc52_1_34"/>
          <p:cNvSpPr txBox="1"/>
          <p:nvPr/>
        </p:nvSpPr>
        <p:spPr>
          <a:xfrm>
            <a:off x="457200" y="4674485"/>
            <a:ext cx="3805800" cy="338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E4E7E0"/>
                </a:solidFill>
                <a:latin typeface="Arial"/>
                <a:ea typeface="Arial"/>
                <a:cs typeface="Arial"/>
                <a:sym typeface="Arial"/>
              </a:rPr>
              <a:t>#InvasiveAlienSpecies Assessment</a:t>
            </a:r>
            <a:endParaRPr/>
          </a:p>
        </p:txBody>
      </p:sp>
      <p:pic>
        <p:nvPicPr>
          <p:cNvPr id="410" name="Google Shape;410;g27ec4b1bc52_1_34" descr="A group of people clapping at a conference&#10;&#10;Description automatically generated"/>
          <p:cNvPicPr preferRelativeResize="0"/>
          <p:nvPr/>
        </p:nvPicPr>
        <p:blipFill rotWithShape="1">
          <a:blip r:embed="rId4">
            <a:alphaModFix/>
          </a:blip>
          <a:srcRect/>
          <a:stretch/>
        </p:blipFill>
        <p:spPr>
          <a:xfrm>
            <a:off x="4262919" y="696019"/>
            <a:ext cx="4693856" cy="3751462"/>
          </a:xfrm>
          <a:prstGeom prst="rect">
            <a:avLst/>
          </a:prstGeom>
          <a:noFill/>
          <a:ln>
            <a:noFill/>
          </a:ln>
        </p:spPr>
      </p:pic>
      <p:sp>
        <p:nvSpPr>
          <p:cNvPr id="411" name="Google Shape;411;g27ec4b1bc52_1_34"/>
          <p:cNvSpPr txBox="1"/>
          <p:nvPr/>
        </p:nvSpPr>
        <p:spPr>
          <a:xfrm>
            <a:off x="4262919" y="4102622"/>
            <a:ext cx="24861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i="0">
                <a:solidFill>
                  <a:schemeClr val="lt1"/>
                </a:solidFill>
                <a:latin typeface="Arial"/>
                <a:ea typeface="Arial"/>
                <a:cs typeface="Arial"/>
                <a:sym typeface="Arial"/>
              </a:rPr>
              <a:t>Photo by IISD/ENB </a:t>
            </a:r>
            <a:endParaRPr sz="1200">
              <a:solidFill>
                <a:schemeClr val="lt1"/>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15"/>
        <p:cNvGrpSpPr/>
        <p:nvPr/>
      </p:nvGrpSpPr>
      <p:grpSpPr>
        <a:xfrm>
          <a:off x="0" y="0"/>
          <a:ext cx="0" cy="0"/>
          <a:chOff x="0" y="0"/>
          <a:chExt cx="0" cy="0"/>
        </a:xfrm>
      </p:grpSpPr>
      <p:sp>
        <p:nvSpPr>
          <p:cNvPr id="416" name="Google Shape;416;p35"/>
          <p:cNvSpPr txBox="1"/>
          <p:nvPr/>
        </p:nvSpPr>
        <p:spPr>
          <a:xfrm>
            <a:off x="138437" y="3331156"/>
            <a:ext cx="1878496" cy="1252538"/>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r>
              <a:rPr lang="en-US" sz="13000" b="1">
                <a:solidFill>
                  <a:schemeClr val="lt1"/>
                </a:solidFill>
                <a:latin typeface="Arial"/>
                <a:ea typeface="Arial"/>
                <a:cs typeface="Arial"/>
                <a:sym typeface="Arial"/>
              </a:rPr>
              <a:t>4.</a:t>
            </a:r>
            <a:endParaRPr/>
          </a:p>
        </p:txBody>
      </p:sp>
      <p:sp>
        <p:nvSpPr>
          <p:cNvPr id="417" name="Google Shape;417;p35"/>
          <p:cNvSpPr txBox="1">
            <a:spLocks noGrp="1"/>
          </p:cNvSpPr>
          <p:nvPr>
            <p:ph type="title"/>
          </p:nvPr>
        </p:nvSpPr>
        <p:spPr>
          <a:xfrm>
            <a:off x="2016933" y="3825450"/>
            <a:ext cx="4720198" cy="89891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500"/>
              <a:buFont typeface="Arial"/>
              <a:buNone/>
            </a:pPr>
            <a:r>
              <a:rPr lang="en-US" sz="2500" b="1">
                <a:solidFill>
                  <a:schemeClr val="lt1"/>
                </a:solidFill>
                <a:latin typeface="Arial"/>
                <a:ea typeface="Arial"/>
                <a:cs typeface="Arial"/>
                <a:sym typeface="Arial"/>
              </a:rPr>
              <a:t>Assessment process</a:t>
            </a:r>
            <a:endParaRPr/>
          </a:p>
        </p:txBody>
      </p:sp>
      <p:pic>
        <p:nvPicPr>
          <p:cNvPr id="418" name="Google Shape;418;p35" descr="Une image contenant invertébré, aquarium, méduse, Invertébrés marins&#10;&#10;Description générée automatiquement"/>
          <p:cNvPicPr preferRelativeResize="0"/>
          <p:nvPr/>
        </p:nvPicPr>
        <p:blipFill rotWithShape="1">
          <a:blip r:embed="rId4">
            <a:alphaModFix/>
          </a:blip>
          <a:srcRect/>
          <a:stretch/>
        </p:blipFill>
        <p:spPr>
          <a:xfrm>
            <a:off x="3683000" y="0"/>
            <a:ext cx="5461000" cy="32385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22"/>
        <p:cNvGrpSpPr/>
        <p:nvPr/>
      </p:nvGrpSpPr>
      <p:grpSpPr>
        <a:xfrm>
          <a:off x="0" y="0"/>
          <a:ext cx="0" cy="0"/>
          <a:chOff x="0" y="0"/>
          <a:chExt cx="0" cy="0"/>
        </a:xfrm>
      </p:grpSpPr>
      <p:sp>
        <p:nvSpPr>
          <p:cNvPr id="423" name="Google Shape;423;p36"/>
          <p:cNvSpPr txBox="1"/>
          <p:nvPr/>
        </p:nvSpPr>
        <p:spPr>
          <a:xfrm>
            <a:off x="130074" y="495635"/>
            <a:ext cx="9271101" cy="464786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C71617"/>
              </a:buClr>
              <a:buSzPts val="2500"/>
              <a:buFont typeface="Helvetica Neue"/>
              <a:buNone/>
            </a:pPr>
            <a:r>
              <a:rPr lang="en-US" sz="2500" b="1" i="0">
                <a:solidFill>
                  <a:srgbClr val="C71617"/>
                </a:solidFill>
                <a:latin typeface="Helvetica Neue"/>
                <a:ea typeface="Helvetica Neue"/>
                <a:cs typeface="Helvetica Neue"/>
                <a:sym typeface="Helvetica Neue"/>
              </a:rPr>
              <a:t>Developed over 4 years</a:t>
            </a:r>
            <a:endParaRPr sz="1800" b="1" i="0">
              <a:solidFill>
                <a:srgbClr val="C71617"/>
              </a:solidFill>
              <a:latin typeface="Helvetica Neue"/>
              <a:ea typeface="Helvetica Neue"/>
              <a:cs typeface="Helvetica Neue"/>
              <a:sym typeface="Helvetica Neue"/>
            </a:endParaRPr>
          </a:p>
          <a:p>
            <a:pPr marL="0" marR="0" lvl="0" indent="0" algn="l" rtl="0">
              <a:spcBef>
                <a:spcPts val="0"/>
              </a:spcBef>
              <a:spcAft>
                <a:spcPts val="0"/>
              </a:spcAft>
              <a:buClr>
                <a:srgbClr val="41510D"/>
              </a:buClr>
              <a:buSzPts val="1600"/>
              <a:buFont typeface="Helvetica Neue"/>
              <a:buNone/>
            </a:pPr>
            <a:r>
              <a:rPr lang="en-US" sz="1600" b="0" i="0">
                <a:solidFill>
                  <a:srgbClr val="41510D"/>
                </a:solidFill>
                <a:latin typeface="Helvetica Neue"/>
                <a:ea typeface="Helvetica Neue"/>
                <a:cs typeface="Helvetica Neue"/>
                <a:sym typeface="Helvetica Neue"/>
              </a:rPr>
              <a:t>3 Authors meetings (Tsukuba, online &amp; Aarhus)</a:t>
            </a:r>
            <a:endParaRPr/>
          </a:p>
          <a:p>
            <a:pPr marL="0" marR="0" lvl="0" indent="0" algn="l" rtl="0">
              <a:spcBef>
                <a:spcPts val="0"/>
              </a:spcBef>
              <a:spcAft>
                <a:spcPts val="0"/>
              </a:spcAft>
              <a:buClr>
                <a:srgbClr val="41510D"/>
              </a:buClr>
              <a:buSzPts val="1600"/>
              <a:buFont typeface="Helvetica Neue"/>
              <a:buNone/>
            </a:pPr>
            <a:r>
              <a:rPr lang="en-US" sz="1600" b="0" i="0">
                <a:solidFill>
                  <a:srgbClr val="41510D"/>
                </a:solidFill>
                <a:latin typeface="Helvetica Neue"/>
                <a:ea typeface="Helvetica Neue"/>
                <a:cs typeface="Helvetica Neue"/>
                <a:sym typeface="Helvetica Neue"/>
              </a:rPr>
              <a:t>2 External reviews</a:t>
            </a:r>
            <a:endParaRPr/>
          </a:p>
          <a:p>
            <a:pPr marL="0" marR="0" lvl="0" indent="0" algn="l" rtl="0">
              <a:spcBef>
                <a:spcPts val="0"/>
              </a:spcBef>
              <a:spcAft>
                <a:spcPts val="0"/>
              </a:spcAft>
              <a:buClr>
                <a:srgbClr val="41510D"/>
              </a:buClr>
              <a:buSzPts val="1600"/>
              <a:buFont typeface="Helvetica Neue"/>
              <a:buNone/>
            </a:pPr>
            <a:r>
              <a:rPr lang="en-US" sz="1600" b="0" i="0">
                <a:solidFill>
                  <a:srgbClr val="41510D"/>
                </a:solidFill>
                <a:latin typeface="Helvetica Neue"/>
                <a:ea typeface="Helvetica Neue"/>
                <a:cs typeface="Helvetica Neue"/>
                <a:sym typeface="Helvetica Neue"/>
              </a:rPr>
              <a:t>1 Additional review by governments</a:t>
            </a:r>
            <a:endParaRPr/>
          </a:p>
          <a:p>
            <a:pPr marL="0" marR="0" lvl="0" indent="0" algn="l" rtl="0">
              <a:spcBef>
                <a:spcPts val="0"/>
              </a:spcBef>
              <a:spcAft>
                <a:spcPts val="0"/>
              </a:spcAft>
              <a:buClr>
                <a:srgbClr val="41510D"/>
              </a:buClr>
              <a:buSzPts val="1050"/>
              <a:buFont typeface="Arial"/>
              <a:buNone/>
            </a:pPr>
            <a:endParaRPr sz="1050" b="1" i="0">
              <a:solidFill>
                <a:srgbClr val="C71617"/>
              </a:solidFill>
              <a:latin typeface="Helvetica Neue"/>
              <a:ea typeface="Helvetica Neue"/>
              <a:cs typeface="Helvetica Neue"/>
              <a:sym typeface="Helvetica Neue"/>
            </a:endParaRPr>
          </a:p>
          <a:p>
            <a:pPr marL="0" marR="0" lvl="0" indent="0" algn="l" rtl="0">
              <a:spcBef>
                <a:spcPts val="0"/>
              </a:spcBef>
              <a:spcAft>
                <a:spcPts val="0"/>
              </a:spcAft>
              <a:buClr>
                <a:srgbClr val="41510D"/>
              </a:buClr>
              <a:buSzPts val="1050"/>
              <a:buFont typeface="Arial"/>
              <a:buNone/>
            </a:pPr>
            <a:endParaRPr sz="1050" b="1" i="0">
              <a:solidFill>
                <a:srgbClr val="C71617"/>
              </a:solidFill>
              <a:latin typeface="Helvetica Neue"/>
              <a:ea typeface="Helvetica Neue"/>
              <a:cs typeface="Helvetica Neue"/>
              <a:sym typeface="Helvetica Neue"/>
            </a:endParaRPr>
          </a:p>
          <a:p>
            <a:pPr marL="0" marR="0" lvl="0" indent="0" algn="l" rtl="0">
              <a:spcBef>
                <a:spcPts val="0"/>
              </a:spcBef>
              <a:spcAft>
                <a:spcPts val="0"/>
              </a:spcAft>
              <a:buClr>
                <a:srgbClr val="C71617"/>
              </a:buClr>
              <a:buSzPts val="2500"/>
              <a:buFont typeface="Helvetica Neue"/>
              <a:buNone/>
            </a:pPr>
            <a:r>
              <a:rPr lang="en-US" sz="2500" b="1" i="0">
                <a:solidFill>
                  <a:srgbClr val="C71617"/>
                </a:solidFill>
                <a:latin typeface="Helvetica Neue"/>
                <a:ea typeface="Helvetica Neue"/>
                <a:cs typeface="Helvetica Neue"/>
                <a:sym typeface="Helvetica Neue"/>
              </a:rPr>
              <a:t>Produced by a multidisciplinary team of 86 experts and many contributing authors</a:t>
            </a:r>
            <a:endParaRPr sz="1050" b="1" i="0">
              <a:solidFill>
                <a:srgbClr val="C71617"/>
              </a:solidFill>
              <a:latin typeface="Helvetica Neue"/>
              <a:ea typeface="Helvetica Neue"/>
              <a:cs typeface="Helvetica Neue"/>
              <a:sym typeface="Helvetica Neue"/>
            </a:endParaRPr>
          </a:p>
          <a:p>
            <a:pPr marL="0" marR="0" lvl="0" indent="0" algn="l" rtl="0">
              <a:spcBef>
                <a:spcPts val="0"/>
              </a:spcBef>
              <a:spcAft>
                <a:spcPts val="0"/>
              </a:spcAft>
              <a:buClr>
                <a:srgbClr val="41510D"/>
              </a:buClr>
              <a:buSzPts val="1600"/>
              <a:buFont typeface="Helvetica Neue"/>
              <a:buNone/>
            </a:pPr>
            <a:r>
              <a:rPr lang="en-US" sz="1600" b="0" i="0">
                <a:solidFill>
                  <a:srgbClr val="41510D"/>
                </a:solidFill>
                <a:latin typeface="Helvetica Neue"/>
                <a:ea typeface="Helvetica Neue"/>
                <a:cs typeface="Helvetica Neue"/>
                <a:sym typeface="Helvetica Neue"/>
              </a:rPr>
              <a:t>Over 13,000 documents reviewed in depth </a:t>
            </a:r>
            <a:endParaRPr/>
          </a:p>
          <a:p>
            <a:pPr marL="0" marR="0" lvl="0" indent="0" algn="l" rtl="0">
              <a:spcBef>
                <a:spcPts val="0"/>
              </a:spcBef>
              <a:spcAft>
                <a:spcPts val="0"/>
              </a:spcAft>
              <a:buClr>
                <a:srgbClr val="41510D"/>
              </a:buClr>
              <a:buSzPts val="1600"/>
              <a:buFont typeface="Helvetica Neue"/>
              <a:buNone/>
            </a:pPr>
            <a:r>
              <a:rPr lang="en-US" sz="1600" b="0" i="0">
                <a:solidFill>
                  <a:srgbClr val="41510D"/>
                </a:solidFill>
                <a:latin typeface="Helvetica Neue"/>
                <a:ea typeface="Helvetica Neue"/>
                <a:cs typeface="Helvetica Neue"/>
                <a:sym typeface="Helvetica Neue"/>
              </a:rPr>
              <a:t>Various values and knowledge systems considered, drawing on scientific and grey literature, and information from indigenous and local knowledge</a:t>
            </a:r>
            <a:endParaRPr/>
          </a:p>
          <a:p>
            <a:pPr marL="0" marR="0" lvl="0" indent="0" algn="l" rtl="0">
              <a:spcBef>
                <a:spcPts val="0"/>
              </a:spcBef>
              <a:spcAft>
                <a:spcPts val="0"/>
              </a:spcAft>
              <a:buClr>
                <a:srgbClr val="41510D"/>
              </a:buClr>
              <a:buSzPts val="1800"/>
              <a:buFont typeface="Arial"/>
              <a:buNone/>
            </a:pPr>
            <a:endParaRPr sz="1800" b="0" i="0">
              <a:solidFill>
                <a:srgbClr val="41510D"/>
              </a:solidFill>
              <a:latin typeface="Helvetica Neue"/>
              <a:ea typeface="Helvetica Neue"/>
              <a:cs typeface="Helvetica Neue"/>
              <a:sym typeface="Helvetica Neue"/>
            </a:endParaRPr>
          </a:p>
          <a:p>
            <a:pPr marL="0" marR="0" lvl="0" indent="0" algn="l" rtl="0">
              <a:spcBef>
                <a:spcPts val="0"/>
              </a:spcBef>
              <a:spcAft>
                <a:spcPts val="0"/>
              </a:spcAft>
              <a:buClr>
                <a:srgbClr val="C71617"/>
              </a:buClr>
              <a:buSzPts val="2500"/>
              <a:buFont typeface="Helvetica Neue"/>
              <a:buNone/>
            </a:pPr>
            <a:r>
              <a:rPr lang="en-US" sz="2500" b="1" i="0">
                <a:solidFill>
                  <a:srgbClr val="C71617"/>
                </a:solidFill>
                <a:latin typeface="Helvetica Neue"/>
                <a:ea typeface="Helvetica Neue"/>
                <a:cs typeface="Helvetica Neue"/>
                <a:sym typeface="Helvetica Neue"/>
              </a:rPr>
              <a:t>Engagement with Indigenous and local knowledge</a:t>
            </a:r>
            <a:endParaRPr sz="1800" b="0" i="0">
              <a:solidFill>
                <a:srgbClr val="41510D"/>
              </a:solidFill>
              <a:latin typeface="Helvetica Neue"/>
              <a:ea typeface="Helvetica Neue"/>
              <a:cs typeface="Helvetica Neue"/>
              <a:sym typeface="Helvetica Neue"/>
            </a:endParaRPr>
          </a:p>
          <a:p>
            <a:pPr marL="0" marR="0" lvl="0" indent="0" algn="l" rtl="0">
              <a:spcBef>
                <a:spcPts val="0"/>
              </a:spcBef>
              <a:spcAft>
                <a:spcPts val="0"/>
              </a:spcAft>
              <a:buClr>
                <a:srgbClr val="41510D"/>
              </a:buClr>
              <a:buSzPts val="1600"/>
              <a:buFont typeface="Helvetica Neue"/>
              <a:buNone/>
            </a:pPr>
            <a:r>
              <a:rPr lang="en-US" sz="1600" b="0" i="0">
                <a:solidFill>
                  <a:srgbClr val="41510D"/>
                </a:solidFill>
                <a:latin typeface="Helvetica Neue"/>
                <a:ea typeface="Helvetica Neue"/>
                <a:cs typeface="Helvetica Neue"/>
                <a:sym typeface="Helvetica Neue"/>
              </a:rPr>
              <a:t>3 dialogue workshops (Montreal and online),</a:t>
            </a:r>
            <a:endParaRPr/>
          </a:p>
          <a:p>
            <a:pPr marL="0" marR="0" lvl="0" indent="0" algn="l" rtl="0">
              <a:spcBef>
                <a:spcPts val="0"/>
              </a:spcBef>
              <a:spcAft>
                <a:spcPts val="0"/>
              </a:spcAft>
              <a:buClr>
                <a:srgbClr val="41510D"/>
              </a:buClr>
              <a:buSzPts val="1600"/>
              <a:buFont typeface="Helvetica Neue"/>
              <a:buNone/>
            </a:pPr>
            <a:r>
              <a:rPr lang="en-US" sz="1600" b="0" i="0">
                <a:solidFill>
                  <a:srgbClr val="41510D"/>
                </a:solidFill>
                <a:latin typeface="Helvetica Neue"/>
                <a:ea typeface="Helvetica Neue"/>
                <a:cs typeface="Helvetica Neue"/>
                <a:sym typeface="Helvetica Neue"/>
              </a:rPr>
              <a:t>a call for contributions, and </a:t>
            </a:r>
            <a:endParaRPr/>
          </a:p>
          <a:p>
            <a:pPr marL="0" marR="0" lvl="0" indent="0" algn="l" rtl="0">
              <a:spcBef>
                <a:spcPts val="0"/>
              </a:spcBef>
              <a:spcAft>
                <a:spcPts val="0"/>
              </a:spcAft>
              <a:buClr>
                <a:srgbClr val="41510D"/>
              </a:buClr>
              <a:buSzPts val="1600"/>
              <a:buFont typeface="Helvetica Neue"/>
              <a:buNone/>
            </a:pPr>
            <a:r>
              <a:rPr lang="en-US" sz="1600" b="0" i="0">
                <a:solidFill>
                  <a:srgbClr val="41510D"/>
                </a:solidFill>
                <a:latin typeface="Helvetica Neue"/>
                <a:ea typeface="Helvetica Neue"/>
                <a:cs typeface="Helvetica Neue"/>
                <a:sym typeface="Helvetica Neue"/>
              </a:rPr>
              <a:t>collaboration with ILK experts and holders within the expert team and as contributing authors</a:t>
            </a:r>
            <a:endParaRPr/>
          </a:p>
          <a:p>
            <a:pPr marL="0" marR="0" lvl="0" indent="0" algn="l" rtl="0">
              <a:spcBef>
                <a:spcPts val="0"/>
              </a:spcBef>
              <a:spcAft>
                <a:spcPts val="0"/>
              </a:spcAft>
              <a:buClr>
                <a:srgbClr val="41510D"/>
              </a:buClr>
              <a:buSzPts val="1800"/>
              <a:buFont typeface="Arial"/>
              <a:buNone/>
            </a:pPr>
            <a:endParaRPr sz="1800" b="0" i="0">
              <a:solidFill>
                <a:srgbClr val="41510D"/>
              </a:solidFill>
              <a:latin typeface="Helvetica Neue"/>
              <a:ea typeface="Helvetica Neue"/>
              <a:cs typeface="Helvetica Neue"/>
              <a:sym typeface="Helvetica Neue"/>
            </a:endParaRPr>
          </a:p>
          <a:p>
            <a:pPr marL="0" marR="0" lvl="0" indent="0" algn="l" rtl="0">
              <a:spcBef>
                <a:spcPts val="0"/>
              </a:spcBef>
              <a:spcAft>
                <a:spcPts val="0"/>
              </a:spcAft>
              <a:buClr>
                <a:srgbClr val="41510D"/>
              </a:buClr>
              <a:buSzPts val="1050"/>
              <a:buFont typeface="Arial"/>
              <a:buNone/>
            </a:pPr>
            <a:endParaRPr sz="1050" b="1" i="0">
              <a:solidFill>
                <a:srgbClr val="C71617"/>
              </a:solidFill>
              <a:latin typeface="Helvetica Neue"/>
              <a:ea typeface="Helvetica Neue"/>
              <a:cs typeface="Helvetica Neue"/>
              <a:sym typeface="Helvetica Neue"/>
            </a:endParaRPr>
          </a:p>
          <a:p>
            <a:pPr marL="0" marR="0" lvl="0" indent="0" algn="l" rtl="0">
              <a:spcBef>
                <a:spcPts val="0"/>
              </a:spcBef>
              <a:spcAft>
                <a:spcPts val="0"/>
              </a:spcAft>
              <a:buClr>
                <a:srgbClr val="41510D"/>
              </a:buClr>
              <a:buSzPts val="1050"/>
              <a:buFont typeface="Arial"/>
              <a:buNone/>
            </a:pPr>
            <a:endParaRPr sz="1050" b="1" i="0">
              <a:solidFill>
                <a:srgbClr val="C71617"/>
              </a:solidFill>
              <a:latin typeface="Helvetica Neue"/>
              <a:ea typeface="Helvetica Neue"/>
              <a:cs typeface="Helvetica Neue"/>
              <a:sym typeface="Helvetica Neue"/>
            </a:endParaRPr>
          </a:p>
        </p:txBody>
      </p:sp>
      <p:sp>
        <p:nvSpPr>
          <p:cNvPr id="424" name="Google Shape;424;p36"/>
          <p:cNvSpPr txBox="1"/>
          <p:nvPr/>
        </p:nvSpPr>
        <p:spPr>
          <a:xfrm>
            <a:off x="457200" y="4674485"/>
            <a:ext cx="3805719"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E4E7E0"/>
                </a:solidFill>
                <a:latin typeface="Arial"/>
                <a:ea typeface="Arial"/>
                <a:cs typeface="Arial"/>
                <a:sym typeface="Arial"/>
              </a:rPr>
              <a:t>#InvasiveAlienSpecies Assessment</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28"/>
        <p:cNvGrpSpPr/>
        <p:nvPr/>
      </p:nvGrpSpPr>
      <p:grpSpPr>
        <a:xfrm>
          <a:off x="0" y="0"/>
          <a:ext cx="0" cy="0"/>
          <a:chOff x="0" y="0"/>
          <a:chExt cx="0" cy="0"/>
        </a:xfrm>
      </p:grpSpPr>
      <p:sp>
        <p:nvSpPr>
          <p:cNvPr id="429" name="Google Shape;429;p37"/>
          <p:cNvSpPr txBox="1"/>
          <p:nvPr/>
        </p:nvSpPr>
        <p:spPr>
          <a:xfrm>
            <a:off x="101499" y="-955231"/>
            <a:ext cx="9413976" cy="464786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C71617"/>
              </a:buClr>
              <a:buSzPts val="2500"/>
              <a:buFont typeface="Helvetica Neue"/>
              <a:buNone/>
            </a:pPr>
            <a:r>
              <a:rPr lang="en-US" sz="2500" b="1" i="0">
                <a:solidFill>
                  <a:srgbClr val="C71617"/>
                </a:solidFill>
                <a:latin typeface="Helvetica Neue"/>
                <a:ea typeface="Helvetica Neue"/>
                <a:cs typeface="Helvetica Neue"/>
                <a:sym typeface="Helvetica Neue"/>
              </a:rPr>
              <a:t>Produced by a multidisciplinary team of 86 experts and many contributing authors</a:t>
            </a:r>
            <a:endParaRPr/>
          </a:p>
          <a:p>
            <a:pPr marL="0" marR="0" lvl="0" indent="0" algn="l" rtl="0">
              <a:spcBef>
                <a:spcPts val="0"/>
              </a:spcBef>
              <a:spcAft>
                <a:spcPts val="0"/>
              </a:spcAft>
              <a:buClr>
                <a:srgbClr val="41510D"/>
              </a:buClr>
              <a:buSzPts val="1050"/>
              <a:buFont typeface="Arial"/>
              <a:buNone/>
            </a:pPr>
            <a:endParaRPr sz="1050" b="1" i="0">
              <a:solidFill>
                <a:srgbClr val="C71617"/>
              </a:solidFill>
              <a:latin typeface="Helvetica Neue"/>
              <a:ea typeface="Helvetica Neue"/>
              <a:cs typeface="Helvetica Neue"/>
              <a:sym typeface="Helvetica Neue"/>
            </a:endParaRPr>
          </a:p>
          <a:p>
            <a:pPr marL="0" marR="0" lvl="0" indent="0" algn="l" rtl="0">
              <a:spcBef>
                <a:spcPts val="0"/>
              </a:spcBef>
              <a:spcAft>
                <a:spcPts val="0"/>
              </a:spcAft>
              <a:buClr>
                <a:srgbClr val="41510D"/>
              </a:buClr>
              <a:buSzPts val="1050"/>
              <a:buFont typeface="Arial"/>
              <a:buNone/>
            </a:pPr>
            <a:endParaRPr sz="1050" b="1" i="0">
              <a:solidFill>
                <a:srgbClr val="C71617"/>
              </a:solidFill>
              <a:latin typeface="Helvetica Neue"/>
              <a:ea typeface="Helvetica Neue"/>
              <a:cs typeface="Helvetica Neue"/>
              <a:sym typeface="Helvetica Neue"/>
            </a:endParaRPr>
          </a:p>
          <a:p>
            <a:pPr marL="0" marR="0" lvl="0" indent="0" algn="l" rtl="0">
              <a:spcBef>
                <a:spcPts val="0"/>
              </a:spcBef>
              <a:spcAft>
                <a:spcPts val="0"/>
              </a:spcAft>
              <a:buClr>
                <a:srgbClr val="41510D"/>
              </a:buClr>
              <a:buSzPts val="1050"/>
              <a:buFont typeface="Arial"/>
              <a:buNone/>
            </a:pPr>
            <a:endParaRPr sz="1050" b="1" i="0">
              <a:solidFill>
                <a:srgbClr val="C71617"/>
              </a:solidFill>
              <a:latin typeface="Helvetica Neue"/>
              <a:ea typeface="Helvetica Neue"/>
              <a:cs typeface="Helvetica Neue"/>
              <a:sym typeface="Helvetica Neue"/>
            </a:endParaRPr>
          </a:p>
        </p:txBody>
      </p:sp>
      <p:sp>
        <p:nvSpPr>
          <p:cNvPr id="430" name="Google Shape;430;p37"/>
          <p:cNvSpPr txBox="1"/>
          <p:nvPr/>
        </p:nvSpPr>
        <p:spPr>
          <a:xfrm>
            <a:off x="457200" y="4674485"/>
            <a:ext cx="3805719"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E4E7E0"/>
                </a:solidFill>
                <a:latin typeface="Arial"/>
                <a:ea typeface="Arial"/>
                <a:cs typeface="Arial"/>
                <a:sym typeface="Arial"/>
              </a:rPr>
              <a:t>#InvasiveAlienSpecies Assessment</a:t>
            </a:r>
            <a:endParaRPr/>
          </a:p>
        </p:txBody>
      </p:sp>
      <p:pic>
        <p:nvPicPr>
          <p:cNvPr id="431" name="Google Shape;431;p37"/>
          <p:cNvPicPr preferRelativeResize="0"/>
          <p:nvPr/>
        </p:nvPicPr>
        <p:blipFill rotWithShape="1">
          <a:blip r:embed="rId4">
            <a:alphaModFix/>
          </a:blip>
          <a:srcRect/>
          <a:stretch/>
        </p:blipFill>
        <p:spPr>
          <a:xfrm>
            <a:off x="5144441" y="1568725"/>
            <a:ext cx="3763072" cy="3055573"/>
          </a:xfrm>
          <a:prstGeom prst="rect">
            <a:avLst/>
          </a:prstGeom>
          <a:noFill/>
          <a:ln>
            <a:noFill/>
          </a:ln>
        </p:spPr>
      </p:pic>
      <p:sp>
        <p:nvSpPr>
          <p:cNvPr id="432" name="Google Shape;432;p37"/>
          <p:cNvSpPr txBox="1"/>
          <p:nvPr/>
        </p:nvSpPr>
        <p:spPr>
          <a:xfrm>
            <a:off x="236487" y="1934333"/>
            <a:ext cx="4572000" cy="2308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41510D"/>
              </a:buClr>
              <a:buSzPts val="1600"/>
              <a:buFont typeface="Helvetica Neue"/>
              <a:buNone/>
            </a:pPr>
            <a:r>
              <a:rPr lang="en-US" sz="1600">
                <a:solidFill>
                  <a:srgbClr val="41510D"/>
                </a:solidFill>
                <a:latin typeface="Helvetica Neue"/>
                <a:ea typeface="Helvetica Neue"/>
                <a:cs typeface="Helvetica Neue"/>
                <a:sym typeface="Helvetica Neue"/>
              </a:rPr>
              <a:t>86 nominated experts from 47 countries, encompassing all regions and many disciplines</a:t>
            </a:r>
            <a:endParaRPr/>
          </a:p>
          <a:p>
            <a:pPr marL="0" marR="0" lvl="0" indent="0" algn="l" rtl="0">
              <a:lnSpc>
                <a:spcPct val="100000"/>
              </a:lnSpc>
              <a:spcBef>
                <a:spcPts val="0"/>
              </a:spcBef>
              <a:spcAft>
                <a:spcPts val="0"/>
              </a:spcAft>
              <a:buClr>
                <a:schemeClr val="dk1"/>
              </a:buClr>
              <a:buSzPts val="1600"/>
              <a:buFont typeface="Calibri"/>
              <a:buNone/>
            </a:pPr>
            <a:endParaRPr sz="1600">
              <a:solidFill>
                <a:srgbClr val="41510D"/>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41510D"/>
              </a:buClr>
              <a:buSzPts val="1600"/>
              <a:buFont typeface="Helvetica Neue"/>
              <a:buNone/>
            </a:pPr>
            <a:r>
              <a:rPr lang="en-US" sz="1600">
                <a:solidFill>
                  <a:srgbClr val="41510D"/>
                </a:solidFill>
                <a:latin typeface="Helvetica Neue"/>
                <a:ea typeface="Helvetica Neue"/>
                <a:cs typeface="Helvetica Neue"/>
                <a:sym typeface="Helvetica Neue"/>
              </a:rPr>
              <a:t>About 200 contributing authors</a:t>
            </a:r>
            <a:endParaRPr/>
          </a:p>
          <a:p>
            <a:pPr marL="0" marR="0" lvl="0" indent="0" algn="l" rtl="0">
              <a:lnSpc>
                <a:spcPct val="100000"/>
              </a:lnSpc>
              <a:spcBef>
                <a:spcPts val="0"/>
              </a:spcBef>
              <a:spcAft>
                <a:spcPts val="0"/>
              </a:spcAft>
              <a:buClr>
                <a:schemeClr val="dk1"/>
              </a:buClr>
              <a:buSzPts val="1600"/>
              <a:buFont typeface="Calibri"/>
              <a:buNone/>
            </a:pPr>
            <a:endParaRPr sz="1600">
              <a:solidFill>
                <a:srgbClr val="41510D"/>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chemeClr val="dk1"/>
              </a:buClr>
              <a:buSzPts val="1600"/>
              <a:buFont typeface="Calibri"/>
              <a:buNone/>
            </a:pPr>
            <a:endParaRPr sz="1600">
              <a:solidFill>
                <a:srgbClr val="41510D"/>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41510D"/>
              </a:buClr>
              <a:buSzPts val="1600"/>
              <a:buFont typeface="Helvetica Neue"/>
              <a:buNone/>
            </a:pPr>
            <a:r>
              <a:rPr lang="en-US" sz="1600">
                <a:solidFill>
                  <a:srgbClr val="41510D"/>
                </a:solidFill>
                <a:latin typeface="Helvetica Neue"/>
                <a:ea typeface="Helvetica Neue"/>
                <a:cs typeface="Helvetica Neue"/>
                <a:sym typeface="Helvetica Neue"/>
              </a:rPr>
              <a:t>Supported by a management committee </a:t>
            </a:r>
            <a:endParaRPr/>
          </a:p>
          <a:p>
            <a:pPr marL="0" marR="0" lvl="0" indent="0" algn="l" rtl="0">
              <a:lnSpc>
                <a:spcPct val="100000"/>
              </a:lnSpc>
              <a:spcBef>
                <a:spcPts val="0"/>
              </a:spcBef>
              <a:spcAft>
                <a:spcPts val="0"/>
              </a:spcAft>
              <a:buClr>
                <a:srgbClr val="41510D"/>
              </a:buClr>
              <a:buSzPts val="1600"/>
              <a:buFont typeface="Helvetica Neue"/>
              <a:buNone/>
            </a:pPr>
            <a:r>
              <a:rPr lang="en-US" sz="1600">
                <a:solidFill>
                  <a:srgbClr val="41510D"/>
                </a:solidFill>
                <a:latin typeface="Helvetica Neue"/>
                <a:ea typeface="Helvetica Neue"/>
                <a:cs typeface="Helvetica Neue"/>
                <a:sym typeface="Helvetica Neue"/>
              </a:rPr>
              <a:t>Technical support unit based in Japan (Institute for Global Environmental Strategies, IGES)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4"/>
        <p:cNvGrpSpPr/>
        <p:nvPr/>
      </p:nvGrpSpPr>
      <p:grpSpPr>
        <a:xfrm>
          <a:off x="0" y="0"/>
          <a:ext cx="0" cy="0"/>
          <a:chOff x="0" y="0"/>
          <a:chExt cx="0" cy="0"/>
        </a:xfrm>
      </p:grpSpPr>
      <p:sp>
        <p:nvSpPr>
          <p:cNvPr id="105" name="Google Shape;105;p4"/>
          <p:cNvSpPr txBox="1"/>
          <p:nvPr/>
        </p:nvSpPr>
        <p:spPr>
          <a:xfrm>
            <a:off x="457200" y="4674485"/>
            <a:ext cx="3805719"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E4E7E0"/>
                </a:solidFill>
                <a:latin typeface="Arial"/>
                <a:ea typeface="Arial"/>
                <a:cs typeface="Arial"/>
                <a:sym typeface="Arial"/>
              </a:rPr>
              <a:t>#InvasiveAlienSpecies Assessment</a:t>
            </a:r>
            <a:endParaRPr/>
          </a:p>
        </p:txBody>
      </p:sp>
      <p:pic>
        <p:nvPicPr>
          <p:cNvPr id="106" name="Google Shape;106;p4" descr="A diagram of a different species&#10;&#10;Description automatically generated with medium confidence"/>
          <p:cNvPicPr preferRelativeResize="0"/>
          <p:nvPr/>
        </p:nvPicPr>
        <p:blipFill rotWithShape="1">
          <a:blip r:embed="rId4">
            <a:alphaModFix/>
          </a:blip>
          <a:srcRect/>
          <a:stretch/>
        </p:blipFill>
        <p:spPr>
          <a:xfrm>
            <a:off x="0" y="0"/>
            <a:ext cx="3896330" cy="5143500"/>
          </a:xfrm>
          <a:prstGeom prst="rect">
            <a:avLst/>
          </a:prstGeom>
          <a:noFill/>
          <a:ln>
            <a:noFill/>
          </a:ln>
        </p:spPr>
      </p:pic>
      <p:sp>
        <p:nvSpPr>
          <p:cNvPr id="107" name="Google Shape;107;p4"/>
          <p:cNvSpPr txBox="1"/>
          <p:nvPr/>
        </p:nvSpPr>
        <p:spPr>
          <a:xfrm>
            <a:off x="4129087" y="2678003"/>
            <a:ext cx="5014913" cy="49463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C71617"/>
              </a:buClr>
              <a:buSzPts val="2500"/>
              <a:buFont typeface="Arial"/>
              <a:buNone/>
            </a:pPr>
            <a:r>
              <a:rPr lang="en-US" sz="2500" b="1" i="0">
                <a:solidFill>
                  <a:srgbClr val="C71617"/>
                </a:solidFill>
                <a:latin typeface="Arial"/>
                <a:ea typeface="Arial"/>
                <a:cs typeface="Arial"/>
                <a:sym typeface="Arial"/>
              </a:rPr>
              <a:t>“Biological invasions” </a:t>
            </a:r>
            <a:r>
              <a:rPr lang="en-US" sz="1600" b="0" i="0">
                <a:solidFill>
                  <a:srgbClr val="41510D"/>
                </a:solidFill>
                <a:latin typeface="Helvetica Neue"/>
                <a:ea typeface="Helvetica Neue"/>
                <a:cs typeface="Helvetica Neue"/>
                <a:sym typeface="Helvetica Neue"/>
              </a:rPr>
              <a:t>is a term used to describe the process involving the intentional or unintentional transport or movement of a species outside its natural range by human activities and its introduction to new regions, where it may become established and spread.</a:t>
            </a:r>
            <a:endParaRPr sz="1600" b="0" i="0">
              <a:solidFill>
                <a:srgbClr val="41510D"/>
              </a:solidFill>
              <a:latin typeface="Helvetica Neue"/>
              <a:ea typeface="Helvetica Neue"/>
              <a:cs typeface="Helvetica Neue"/>
              <a:sym typeface="Helvetica Neue"/>
            </a:endParaRPr>
          </a:p>
          <a:p>
            <a:pPr marL="0" marR="0" lvl="0" indent="0" algn="l" rtl="0">
              <a:spcBef>
                <a:spcPts val="0"/>
              </a:spcBef>
              <a:spcAft>
                <a:spcPts val="0"/>
              </a:spcAft>
              <a:buClr>
                <a:srgbClr val="41510D"/>
              </a:buClr>
              <a:buSzPts val="2500"/>
              <a:buFont typeface="Arial"/>
              <a:buNone/>
            </a:pPr>
            <a:endParaRPr sz="2500" b="1" i="0">
              <a:solidFill>
                <a:srgbClr val="C71617"/>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36"/>
        <p:cNvGrpSpPr/>
        <p:nvPr/>
      </p:nvGrpSpPr>
      <p:grpSpPr>
        <a:xfrm>
          <a:off x="0" y="0"/>
          <a:ext cx="0" cy="0"/>
          <a:chOff x="0" y="0"/>
          <a:chExt cx="0" cy="0"/>
        </a:xfrm>
      </p:grpSpPr>
      <p:sp>
        <p:nvSpPr>
          <p:cNvPr id="437" name="Google Shape;437;g2805e8e9fd1_0_0"/>
          <p:cNvSpPr txBox="1"/>
          <p:nvPr/>
        </p:nvSpPr>
        <p:spPr>
          <a:xfrm>
            <a:off x="457200" y="4674485"/>
            <a:ext cx="3805800" cy="338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E4E7E0"/>
                </a:solidFill>
                <a:latin typeface="Arial"/>
                <a:ea typeface="Arial"/>
                <a:cs typeface="Arial"/>
                <a:sym typeface="Arial"/>
              </a:rPr>
              <a:t>#InvasiveAlienSpecies Assessment</a:t>
            </a:r>
            <a:endParaRPr/>
          </a:p>
        </p:txBody>
      </p:sp>
      <p:pic>
        <p:nvPicPr>
          <p:cNvPr id="438" name="Google Shape;438;g2805e8e9fd1_0_0"/>
          <p:cNvPicPr preferRelativeResize="0"/>
          <p:nvPr/>
        </p:nvPicPr>
        <p:blipFill>
          <a:blip r:embed="rId4">
            <a:alphaModFix/>
          </a:blip>
          <a:stretch>
            <a:fillRect/>
          </a:stretch>
        </p:blipFill>
        <p:spPr>
          <a:xfrm>
            <a:off x="4415400" y="3153669"/>
            <a:ext cx="3266543" cy="1837430"/>
          </a:xfrm>
          <a:prstGeom prst="rect">
            <a:avLst/>
          </a:prstGeom>
          <a:noFill/>
          <a:ln>
            <a:noFill/>
          </a:ln>
        </p:spPr>
      </p:pic>
      <p:pic>
        <p:nvPicPr>
          <p:cNvPr id="439" name="Google Shape;439;g2805e8e9fd1_0_0"/>
          <p:cNvPicPr preferRelativeResize="0"/>
          <p:nvPr/>
        </p:nvPicPr>
        <p:blipFill>
          <a:blip r:embed="rId4">
            <a:alphaModFix/>
          </a:blip>
          <a:stretch>
            <a:fillRect/>
          </a:stretch>
        </p:blipFill>
        <p:spPr>
          <a:xfrm>
            <a:off x="0" y="-12"/>
            <a:ext cx="9144000" cy="51435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43"/>
        <p:cNvGrpSpPr/>
        <p:nvPr/>
      </p:nvGrpSpPr>
      <p:grpSpPr>
        <a:xfrm>
          <a:off x="0" y="0"/>
          <a:ext cx="0" cy="0"/>
          <a:chOff x="0" y="0"/>
          <a:chExt cx="0" cy="0"/>
        </a:xfrm>
      </p:grpSpPr>
      <p:sp>
        <p:nvSpPr>
          <p:cNvPr id="444" name="Google Shape;444;p38"/>
          <p:cNvSpPr txBox="1"/>
          <p:nvPr/>
        </p:nvSpPr>
        <p:spPr>
          <a:xfrm>
            <a:off x="5622611" y="2622188"/>
            <a:ext cx="457200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lt1"/>
                </a:solidFill>
                <a:latin typeface="Arial"/>
                <a:ea typeface="Arial"/>
                <a:cs typeface="Arial"/>
                <a:sym typeface="Arial"/>
              </a:rPr>
              <a:t>Merci!</a:t>
            </a:r>
            <a:endParaRPr/>
          </a:p>
        </p:txBody>
      </p:sp>
      <p:sp>
        <p:nvSpPr>
          <p:cNvPr id="445" name="Google Shape;445;p38"/>
          <p:cNvSpPr txBox="1"/>
          <p:nvPr/>
        </p:nvSpPr>
        <p:spPr>
          <a:xfrm>
            <a:off x="6251771" y="2270867"/>
            <a:ext cx="1833937"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lt1"/>
                </a:solidFill>
                <a:latin typeface="Arial"/>
                <a:ea typeface="Arial"/>
                <a:cs typeface="Arial"/>
                <a:sym typeface="Arial"/>
              </a:rPr>
              <a:t>¡Gracias!</a:t>
            </a:r>
            <a:endParaRPr sz="2400">
              <a:solidFill>
                <a:schemeClr val="lt1"/>
              </a:solidFill>
              <a:latin typeface="Calibri"/>
              <a:ea typeface="Calibri"/>
              <a:cs typeface="Calibri"/>
              <a:sym typeface="Calibri"/>
            </a:endParaRPr>
          </a:p>
        </p:txBody>
      </p:sp>
      <p:sp>
        <p:nvSpPr>
          <p:cNvPr id="446" name="Google Shape;446;p38"/>
          <p:cNvSpPr txBox="1"/>
          <p:nvPr/>
        </p:nvSpPr>
        <p:spPr>
          <a:xfrm>
            <a:off x="5309936" y="1816844"/>
            <a:ext cx="230141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lt1"/>
                </a:solidFill>
                <a:latin typeface="Arial"/>
                <a:ea typeface="Arial"/>
                <a:cs typeface="Arial"/>
                <a:sym typeface="Arial"/>
              </a:rPr>
              <a:t>Thank you!</a:t>
            </a:r>
            <a:endParaRPr sz="2400">
              <a:solidFill>
                <a:schemeClr val="lt1"/>
              </a:solidFill>
              <a:latin typeface="Calibri"/>
              <a:ea typeface="Calibri"/>
              <a:cs typeface="Calibri"/>
              <a:sym typeface="Calibri"/>
            </a:endParaRPr>
          </a:p>
        </p:txBody>
      </p:sp>
      <p:sp>
        <p:nvSpPr>
          <p:cNvPr id="447" name="Google Shape;447;p38"/>
          <p:cNvSpPr txBox="1"/>
          <p:nvPr/>
        </p:nvSpPr>
        <p:spPr>
          <a:xfrm>
            <a:off x="957463" y="3239400"/>
            <a:ext cx="3805719"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chemeClr val="lt1"/>
                </a:solidFill>
                <a:latin typeface="Arial"/>
                <a:ea typeface="Arial"/>
                <a:cs typeface="Arial"/>
                <a:sym typeface="Arial"/>
              </a:rPr>
              <a:t>#InvasiveAlienSpecies Assessment</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1"/>
        <p:cNvGrpSpPr/>
        <p:nvPr/>
      </p:nvGrpSpPr>
      <p:grpSpPr>
        <a:xfrm>
          <a:off x="0" y="0"/>
          <a:ext cx="0" cy="0"/>
          <a:chOff x="0" y="0"/>
          <a:chExt cx="0" cy="0"/>
        </a:xfrm>
      </p:grpSpPr>
      <p:sp>
        <p:nvSpPr>
          <p:cNvPr id="112" name="Google Shape;112;p5"/>
          <p:cNvSpPr txBox="1"/>
          <p:nvPr/>
        </p:nvSpPr>
        <p:spPr>
          <a:xfrm>
            <a:off x="138437" y="3331156"/>
            <a:ext cx="1878496" cy="1252538"/>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r>
              <a:rPr lang="en-US" sz="13000" b="1">
                <a:solidFill>
                  <a:schemeClr val="lt1"/>
                </a:solidFill>
                <a:latin typeface="Arial"/>
                <a:ea typeface="Arial"/>
                <a:cs typeface="Arial"/>
                <a:sym typeface="Arial"/>
              </a:rPr>
              <a:t>2.</a:t>
            </a:r>
            <a:endParaRPr/>
          </a:p>
        </p:txBody>
      </p:sp>
      <p:sp>
        <p:nvSpPr>
          <p:cNvPr id="113" name="Google Shape;113;p5"/>
          <p:cNvSpPr txBox="1">
            <a:spLocks noGrp="1"/>
          </p:cNvSpPr>
          <p:nvPr>
            <p:ph type="title"/>
          </p:nvPr>
        </p:nvSpPr>
        <p:spPr>
          <a:xfrm>
            <a:off x="2016933" y="3825450"/>
            <a:ext cx="4240029" cy="89891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500"/>
              <a:buFont typeface="Arial"/>
              <a:buNone/>
            </a:pPr>
            <a:r>
              <a:rPr lang="en-US" sz="2500" b="1">
                <a:solidFill>
                  <a:schemeClr val="lt1"/>
                </a:solidFill>
                <a:latin typeface="Arial"/>
                <a:ea typeface="Arial"/>
                <a:cs typeface="Arial"/>
                <a:sym typeface="Arial"/>
              </a:rPr>
              <a:t>Findings of the report</a:t>
            </a:r>
            <a:endParaRPr/>
          </a:p>
        </p:txBody>
      </p:sp>
      <p:pic>
        <p:nvPicPr>
          <p:cNvPr id="114" name="Google Shape;114;p5" descr="Une image contenant Graines et oléagineux, sol&#10;&#10;Description générée automatiquement"/>
          <p:cNvPicPr preferRelativeResize="0"/>
          <p:nvPr/>
        </p:nvPicPr>
        <p:blipFill rotWithShape="1">
          <a:blip r:embed="rId4">
            <a:alphaModFix/>
          </a:blip>
          <a:srcRect/>
          <a:stretch/>
        </p:blipFill>
        <p:spPr>
          <a:xfrm>
            <a:off x="3683000" y="0"/>
            <a:ext cx="5461000" cy="32385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8"/>
        <p:cNvGrpSpPr/>
        <p:nvPr/>
      </p:nvGrpSpPr>
      <p:grpSpPr>
        <a:xfrm>
          <a:off x="0" y="0"/>
          <a:ext cx="0" cy="0"/>
          <a:chOff x="0" y="0"/>
          <a:chExt cx="0" cy="0"/>
        </a:xfrm>
      </p:grpSpPr>
      <p:sp>
        <p:nvSpPr>
          <p:cNvPr id="119" name="Google Shape;119;p6"/>
          <p:cNvSpPr txBox="1"/>
          <p:nvPr/>
        </p:nvSpPr>
        <p:spPr>
          <a:xfrm>
            <a:off x="835153" y="1723778"/>
            <a:ext cx="8089392" cy="196507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a:solidFill>
                  <a:srgbClr val="C00000"/>
                </a:solidFill>
                <a:latin typeface="Helvetica Neue"/>
                <a:ea typeface="Helvetica Neue"/>
                <a:cs typeface="Helvetica Neue"/>
                <a:sym typeface="Helvetica Neue"/>
              </a:rPr>
              <a:t>37,000 established alien species </a:t>
            </a:r>
            <a:r>
              <a:rPr lang="en-US" sz="1600">
                <a:solidFill>
                  <a:srgbClr val="41510D"/>
                </a:solidFill>
                <a:latin typeface="Helvetica Neue"/>
                <a:ea typeface="Helvetica Neue"/>
                <a:cs typeface="Helvetica Neue"/>
                <a:sym typeface="Helvetica Neue"/>
              </a:rPr>
              <a:t>have been introduced by human activities worldwide</a:t>
            </a:r>
            <a:endParaRPr/>
          </a:p>
          <a:p>
            <a:pPr marL="0" marR="0" lvl="0" indent="0" algn="l" rtl="0">
              <a:spcBef>
                <a:spcPts val="0"/>
              </a:spcBef>
              <a:spcAft>
                <a:spcPts val="0"/>
              </a:spcAft>
              <a:buNone/>
            </a:pPr>
            <a:endParaRPr sz="1600">
              <a:solidFill>
                <a:srgbClr val="41510D"/>
              </a:solidFill>
              <a:latin typeface="Helvetica Neue"/>
              <a:ea typeface="Helvetica Neue"/>
              <a:cs typeface="Helvetica Neue"/>
              <a:sym typeface="Helvetica Neue"/>
            </a:endParaRPr>
          </a:p>
          <a:p>
            <a:pPr marL="0" marR="0" lvl="0" indent="0" algn="l" rtl="0">
              <a:spcBef>
                <a:spcPts val="0"/>
              </a:spcBef>
              <a:spcAft>
                <a:spcPts val="0"/>
              </a:spcAft>
              <a:buNone/>
            </a:pPr>
            <a:r>
              <a:rPr lang="en-US" sz="1600">
                <a:solidFill>
                  <a:srgbClr val="C00000"/>
                </a:solidFill>
                <a:latin typeface="Helvetica Neue"/>
                <a:ea typeface="Helvetica Neue"/>
                <a:cs typeface="Helvetica Neue"/>
                <a:sym typeface="Helvetica Neue"/>
              </a:rPr>
              <a:t>200 new</a:t>
            </a:r>
            <a:r>
              <a:rPr lang="en-US" sz="1600">
                <a:solidFill>
                  <a:srgbClr val="41510D"/>
                </a:solidFill>
                <a:latin typeface="Helvetica Neue"/>
                <a:ea typeface="Helvetica Neue"/>
                <a:cs typeface="Helvetica Neue"/>
                <a:sym typeface="Helvetica Neue"/>
              </a:rPr>
              <a:t> alien species every year</a:t>
            </a:r>
            <a:endParaRPr/>
          </a:p>
          <a:p>
            <a:pPr marL="0" marR="0" lvl="0" indent="0" algn="l" rtl="0">
              <a:spcBef>
                <a:spcPts val="0"/>
              </a:spcBef>
              <a:spcAft>
                <a:spcPts val="0"/>
              </a:spcAft>
              <a:buNone/>
            </a:pPr>
            <a:endParaRPr sz="1600">
              <a:solidFill>
                <a:srgbClr val="41510D"/>
              </a:solidFill>
              <a:latin typeface="Helvetica Neue"/>
              <a:ea typeface="Helvetica Neue"/>
              <a:cs typeface="Helvetica Neue"/>
              <a:sym typeface="Helvetica Neue"/>
            </a:endParaRPr>
          </a:p>
          <a:p>
            <a:pPr marL="0" marR="0" lvl="0" indent="0" algn="l" rtl="0">
              <a:spcBef>
                <a:spcPts val="0"/>
              </a:spcBef>
              <a:spcAft>
                <a:spcPts val="0"/>
              </a:spcAft>
              <a:buNone/>
            </a:pPr>
            <a:r>
              <a:rPr lang="en-US" sz="1600">
                <a:solidFill>
                  <a:srgbClr val="C00000"/>
                </a:solidFill>
                <a:latin typeface="Helvetica Neue"/>
                <a:ea typeface="Helvetica Neue"/>
                <a:cs typeface="Helvetica Neue"/>
                <a:sym typeface="Helvetica Neue"/>
              </a:rPr>
              <a:t>3,500 invasive alien species</a:t>
            </a:r>
            <a:r>
              <a:rPr lang="en-US" sz="1600">
                <a:solidFill>
                  <a:srgbClr val="41510D"/>
                </a:solidFill>
                <a:latin typeface="Helvetica Neue"/>
                <a:ea typeface="Helvetica Neue"/>
                <a:cs typeface="Helvetica Neue"/>
                <a:sym typeface="Helvetica Neue"/>
              </a:rPr>
              <a:t>, with negative impacts on nature, and also, in some cases, on people</a:t>
            </a:r>
            <a:endParaRPr/>
          </a:p>
          <a:p>
            <a:pPr marL="0" marR="0" lvl="0" indent="0" algn="l" rtl="0">
              <a:spcBef>
                <a:spcPts val="0"/>
              </a:spcBef>
              <a:spcAft>
                <a:spcPts val="0"/>
              </a:spcAft>
              <a:buNone/>
            </a:pPr>
            <a:endParaRPr sz="1600">
              <a:solidFill>
                <a:srgbClr val="41510D"/>
              </a:solidFill>
              <a:latin typeface="Helvetica Neue"/>
              <a:ea typeface="Helvetica Neue"/>
              <a:cs typeface="Helvetica Neue"/>
              <a:sym typeface="Helvetica Neue"/>
            </a:endParaRPr>
          </a:p>
          <a:p>
            <a:pPr marL="0" marR="0" lvl="0" indent="0" algn="l" rtl="0">
              <a:spcBef>
                <a:spcPts val="0"/>
              </a:spcBef>
              <a:spcAft>
                <a:spcPts val="0"/>
              </a:spcAft>
              <a:buNone/>
            </a:pPr>
            <a:r>
              <a:rPr lang="en-US" sz="1600">
                <a:solidFill>
                  <a:srgbClr val="41510D"/>
                </a:solidFill>
                <a:latin typeface="Helvetica Neue"/>
                <a:ea typeface="Helvetica Neue"/>
                <a:cs typeface="Helvetica Neue"/>
                <a:sym typeface="Helvetica Neue"/>
              </a:rPr>
              <a:t>1,061 alien </a:t>
            </a:r>
            <a:r>
              <a:rPr lang="en-US" sz="1600">
                <a:solidFill>
                  <a:srgbClr val="C00000"/>
                </a:solidFill>
                <a:latin typeface="Helvetica Neue"/>
                <a:ea typeface="Helvetica Neue"/>
                <a:cs typeface="Helvetica Neue"/>
                <a:sym typeface="Helvetica Neue"/>
              </a:rPr>
              <a:t>plants</a:t>
            </a:r>
            <a:r>
              <a:rPr lang="en-US" sz="1600">
                <a:solidFill>
                  <a:srgbClr val="41510D"/>
                </a:solidFill>
                <a:latin typeface="Helvetica Neue"/>
                <a:ea typeface="Helvetica Neue"/>
                <a:cs typeface="Helvetica Neue"/>
                <a:sym typeface="Helvetica Neue"/>
              </a:rPr>
              <a:t> (6 per cent of all established alien plants), 1,852 alien </a:t>
            </a:r>
            <a:r>
              <a:rPr lang="en-US" sz="1600">
                <a:solidFill>
                  <a:srgbClr val="C00000"/>
                </a:solidFill>
                <a:latin typeface="Helvetica Neue"/>
                <a:ea typeface="Helvetica Neue"/>
                <a:cs typeface="Helvetica Neue"/>
                <a:sym typeface="Helvetica Neue"/>
              </a:rPr>
              <a:t>invertebrates</a:t>
            </a:r>
            <a:r>
              <a:rPr lang="en-US" sz="1600">
                <a:solidFill>
                  <a:srgbClr val="41510D"/>
                </a:solidFill>
                <a:latin typeface="Helvetica Neue"/>
                <a:ea typeface="Helvetica Neue"/>
                <a:cs typeface="Helvetica Neue"/>
                <a:sym typeface="Helvetica Neue"/>
              </a:rPr>
              <a:t> (22 per cent), 461 alien </a:t>
            </a:r>
            <a:r>
              <a:rPr lang="en-US" sz="1600">
                <a:solidFill>
                  <a:srgbClr val="C00000"/>
                </a:solidFill>
                <a:latin typeface="Helvetica Neue"/>
                <a:ea typeface="Helvetica Neue"/>
                <a:cs typeface="Helvetica Neue"/>
                <a:sym typeface="Helvetica Neue"/>
              </a:rPr>
              <a:t>vertebrates</a:t>
            </a:r>
            <a:r>
              <a:rPr lang="en-US" sz="1600">
                <a:solidFill>
                  <a:srgbClr val="41510D"/>
                </a:solidFill>
                <a:latin typeface="Helvetica Neue"/>
                <a:ea typeface="Helvetica Neue"/>
                <a:cs typeface="Helvetica Neue"/>
                <a:sym typeface="Helvetica Neue"/>
              </a:rPr>
              <a:t> (14 per cent) and 141 alien </a:t>
            </a:r>
            <a:r>
              <a:rPr lang="en-US" sz="1600">
                <a:solidFill>
                  <a:srgbClr val="C00000"/>
                </a:solidFill>
                <a:latin typeface="Helvetica Neue"/>
                <a:ea typeface="Helvetica Neue"/>
                <a:cs typeface="Helvetica Neue"/>
                <a:sym typeface="Helvetica Neue"/>
              </a:rPr>
              <a:t>microbes</a:t>
            </a:r>
            <a:r>
              <a:rPr lang="en-US" sz="1600">
                <a:solidFill>
                  <a:srgbClr val="41510D"/>
                </a:solidFill>
                <a:latin typeface="Helvetica Neue"/>
                <a:ea typeface="Helvetica Neue"/>
                <a:cs typeface="Helvetica Neue"/>
                <a:sym typeface="Helvetica Neue"/>
              </a:rPr>
              <a:t> (11 per cent) are known to be invasive globally</a:t>
            </a:r>
            <a:endParaRPr/>
          </a:p>
          <a:p>
            <a:pPr marL="0" marR="0" lvl="0" indent="0" algn="l" rtl="0">
              <a:spcBef>
                <a:spcPts val="0"/>
              </a:spcBef>
              <a:spcAft>
                <a:spcPts val="0"/>
              </a:spcAft>
              <a:buNone/>
            </a:pPr>
            <a:endParaRPr sz="1600">
              <a:solidFill>
                <a:srgbClr val="41510D"/>
              </a:solidFill>
              <a:latin typeface="Helvetica Neue"/>
              <a:ea typeface="Helvetica Neue"/>
              <a:cs typeface="Helvetica Neue"/>
              <a:sym typeface="Helvetica Neue"/>
            </a:endParaRPr>
          </a:p>
          <a:p>
            <a:pPr marL="0" marR="0" lvl="0" indent="0" algn="l" rtl="0">
              <a:spcBef>
                <a:spcPts val="0"/>
              </a:spcBef>
              <a:spcAft>
                <a:spcPts val="0"/>
              </a:spcAft>
              <a:buNone/>
            </a:pPr>
            <a:endParaRPr sz="2000">
              <a:solidFill>
                <a:srgbClr val="037473"/>
              </a:solidFill>
              <a:latin typeface="Helvetica Neue"/>
              <a:ea typeface="Helvetica Neue"/>
              <a:cs typeface="Helvetica Neue"/>
              <a:sym typeface="Helvetica Neue"/>
            </a:endParaRPr>
          </a:p>
          <a:p>
            <a:pPr marL="0" marR="0" lvl="0" indent="0" algn="l" rtl="0">
              <a:spcBef>
                <a:spcPts val="0"/>
              </a:spcBef>
              <a:spcAft>
                <a:spcPts val="0"/>
              </a:spcAft>
              <a:buNone/>
            </a:pPr>
            <a:endParaRPr sz="2000">
              <a:solidFill>
                <a:srgbClr val="037473"/>
              </a:solidFill>
              <a:latin typeface="Helvetica Neue"/>
              <a:ea typeface="Helvetica Neue"/>
              <a:cs typeface="Helvetica Neue"/>
              <a:sym typeface="Helvetica Neue"/>
            </a:endParaRPr>
          </a:p>
          <a:p>
            <a:pPr marL="914400" marR="0" lvl="2" indent="0" algn="l" rtl="0">
              <a:spcBef>
                <a:spcPts val="0"/>
              </a:spcBef>
              <a:spcAft>
                <a:spcPts val="0"/>
              </a:spcAft>
              <a:buClr>
                <a:schemeClr val="dk1"/>
              </a:buClr>
              <a:buSzPts val="2000"/>
              <a:buFont typeface="Noto Sans Symbols"/>
              <a:buNone/>
            </a:pPr>
            <a:endParaRPr sz="2000" b="0" i="0" u="none" strike="noStrike" cap="none">
              <a:solidFill>
                <a:srgbClr val="037473"/>
              </a:solidFill>
              <a:latin typeface="Helvetica Neue"/>
              <a:ea typeface="Helvetica Neue"/>
              <a:cs typeface="Helvetica Neue"/>
              <a:sym typeface="Helvetica Neue"/>
            </a:endParaRPr>
          </a:p>
        </p:txBody>
      </p:sp>
      <p:sp>
        <p:nvSpPr>
          <p:cNvPr id="120" name="Google Shape;120;p6"/>
          <p:cNvSpPr txBox="1"/>
          <p:nvPr/>
        </p:nvSpPr>
        <p:spPr>
          <a:xfrm>
            <a:off x="457200" y="4674485"/>
            <a:ext cx="3805719"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E4E7E0"/>
                </a:solidFill>
                <a:latin typeface="Arial"/>
                <a:ea typeface="Arial"/>
                <a:cs typeface="Arial"/>
                <a:sym typeface="Arial"/>
              </a:rPr>
              <a:t>#InvasiveAlienSpecies Assessment</a:t>
            </a:r>
            <a:endParaRPr/>
          </a:p>
        </p:txBody>
      </p:sp>
      <p:sp>
        <p:nvSpPr>
          <p:cNvPr id="121" name="Google Shape;121;p6"/>
          <p:cNvSpPr txBox="1"/>
          <p:nvPr/>
        </p:nvSpPr>
        <p:spPr>
          <a:xfrm>
            <a:off x="305283" y="512063"/>
            <a:ext cx="8938727" cy="49463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C71617"/>
              </a:buClr>
              <a:buSzPts val="2500"/>
              <a:buFont typeface="Arial"/>
              <a:buNone/>
            </a:pPr>
            <a:r>
              <a:rPr lang="en-US" sz="2500" b="1" i="0">
                <a:solidFill>
                  <a:srgbClr val="C71617"/>
                </a:solidFill>
                <a:latin typeface="Arial"/>
                <a:ea typeface="Arial"/>
                <a:cs typeface="Arial"/>
                <a:sym typeface="Arial"/>
              </a:rPr>
              <a:t>People and nature are threatened by invasive alien species in all regions of Earth</a:t>
            </a:r>
            <a:endParaRPr/>
          </a:p>
        </p:txBody>
      </p:sp>
      <p:pic>
        <p:nvPicPr>
          <p:cNvPr id="122" name="Google Shape;122;p6" descr="A black background with a black square&#10;&#10;Description automatically generated with medium confidence"/>
          <p:cNvPicPr preferRelativeResize="0"/>
          <p:nvPr/>
        </p:nvPicPr>
        <p:blipFill rotWithShape="1">
          <a:blip r:embed="rId4">
            <a:alphaModFix/>
          </a:blip>
          <a:srcRect/>
          <a:stretch/>
        </p:blipFill>
        <p:spPr>
          <a:xfrm>
            <a:off x="475970" y="1666561"/>
            <a:ext cx="414528" cy="414528"/>
          </a:xfrm>
          <a:prstGeom prst="rect">
            <a:avLst/>
          </a:prstGeom>
          <a:noFill/>
          <a:ln>
            <a:noFill/>
          </a:ln>
        </p:spPr>
      </p:pic>
      <p:pic>
        <p:nvPicPr>
          <p:cNvPr id="123" name="Google Shape;123;p6" descr="A black background with a black square&#10;&#10;Description automatically generated with medium confidence"/>
          <p:cNvPicPr preferRelativeResize="0"/>
          <p:nvPr/>
        </p:nvPicPr>
        <p:blipFill rotWithShape="1">
          <a:blip r:embed="rId4">
            <a:alphaModFix/>
          </a:blip>
          <a:srcRect/>
          <a:stretch/>
        </p:blipFill>
        <p:spPr>
          <a:xfrm>
            <a:off x="488644" y="2177863"/>
            <a:ext cx="414528" cy="414528"/>
          </a:xfrm>
          <a:prstGeom prst="rect">
            <a:avLst/>
          </a:prstGeom>
          <a:noFill/>
          <a:ln>
            <a:noFill/>
          </a:ln>
        </p:spPr>
      </p:pic>
      <p:pic>
        <p:nvPicPr>
          <p:cNvPr id="124" name="Google Shape;124;p6" descr="A black background with a black square&#10;&#10;Description automatically generated with medium confidence"/>
          <p:cNvPicPr preferRelativeResize="0"/>
          <p:nvPr/>
        </p:nvPicPr>
        <p:blipFill rotWithShape="1">
          <a:blip r:embed="rId4">
            <a:alphaModFix/>
          </a:blip>
          <a:srcRect/>
          <a:stretch/>
        </p:blipFill>
        <p:spPr>
          <a:xfrm>
            <a:off x="488644" y="2684265"/>
            <a:ext cx="414528" cy="414528"/>
          </a:xfrm>
          <a:prstGeom prst="rect">
            <a:avLst/>
          </a:prstGeom>
          <a:noFill/>
          <a:ln>
            <a:noFill/>
          </a:ln>
        </p:spPr>
      </p:pic>
      <p:pic>
        <p:nvPicPr>
          <p:cNvPr id="125" name="Google Shape;125;p6" descr="A black background with a black square&#10;&#10;Description automatically generated with medium confidence"/>
          <p:cNvPicPr preferRelativeResize="0"/>
          <p:nvPr/>
        </p:nvPicPr>
        <p:blipFill rotWithShape="1">
          <a:blip r:embed="rId4">
            <a:alphaModFix/>
          </a:blip>
          <a:srcRect/>
          <a:stretch/>
        </p:blipFill>
        <p:spPr>
          <a:xfrm>
            <a:off x="489608" y="3204846"/>
            <a:ext cx="414528" cy="41452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9"/>
        <p:cNvGrpSpPr/>
        <p:nvPr/>
      </p:nvGrpSpPr>
      <p:grpSpPr>
        <a:xfrm>
          <a:off x="0" y="0"/>
          <a:ext cx="0" cy="0"/>
          <a:chOff x="0" y="0"/>
          <a:chExt cx="0" cy="0"/>
        </a:xfrm>
      </p:grpSpPr>
      <p:sp>
        <p:nvSpPr>
          <p:cNvPr id="130" name="Google Shape;130;p7"/>
          <p:cNvSpPr txBox="1"/>
          <p:nvPr/>
        </p:nvSpPr>
        <p:spPr>
          <a:xfrm>
            <a:off x="457200" y="4674485"/>
            <a:ext cx="3805719"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E4E7E0"/>
                </a:solidFill>
                <a:latin typeface="Arial"/>
                <a:ea typeface="Arial"/>
                <a:cs typeface="Arial"/>
                <a:sym typeface="Arial"/>
              </a:rPr>
              <a:t>#InvasiveAlienSpecies Assessment</a:t>
            </a:r>
            <a:endParaRPr/>
          </a:p>
        </p:txBody>
      </p:sp>
      <p:sp>
        <p:nvSpPr>
          <p:cNvPr id="131" name="Google Shape;131;p7"/>
          <p:cNvSpPr txBox="1"/>
          <p:nvPr/>
        </p:nvSpPr>
        <p:spPr>
          <a:xfrm>
            <a:off x="305283" y="512063"/>
            <a:ext cx="8938727" cy="49463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C71617"/>
              </a:buClr>
              <a:buSzPts val="2500"/>
              <a:buFont typeface="Arial"/>
              <a:buNone/>
            </a:pPr>
            <a:r>
              <a:rPr lang="en-US" sz="2500" b="1" i="0">
                <a:solidFill>
                  <a:srgbClr val="C71617"/>
                </a:solidFill>
                <a:latin typeface="Arial"/>
                <a:ea typeface="Arial"/>
                <a:cs typeface="Arial"/>
                <a:sym typeface="Arial"/>
              </a:rPr>
              <a:t>Invasive alien species are a global threat</a:t>
            </a:r>
            <a:endParaRPr/>
          </a:p>
        </p:txBody>
      </p:sp>
      <p:pic>
        <p:nvPicPr>
          <p:cNvPr id="132" name="Google Shape;132;p7" descr="A close-up of a chart&#10;&#10;Description automatically generated"/>
          <p:cNvPicPr preferRelativeResize="0"/>
          <p:nvPr/>
        </p:nvPicPr>
        <p:blipFill rotWithShape="1">
          <a:blip r:embed="rId4">
            <a:alphaModFix/>
          </a:blip>
          <a:srcRect/>
          <a:stretch/>
        </p:blipFill>
        <p:spPr>
          <a:xfrm>
            <a:off x="161832" y="2571750"/>
            <a:ext cx="4194668" cy="1931917"/>
          </a:xfrm>
          <a:prstGeom prst="rect">
            <a:avLst/>
          </a:prstGeom>
          <a:noFill/>
          <a:ln>
            <a:noFill/>
          </a:ln>
        </p:spPr>
      </p:pic>
      <p:sp>
        <p:nvSpPr>
          <p:cNvPr id="133" name="Google Shape;133;p7"/>
          <p:cNvSpPr txBox="1"/>
          <p:nvPr/>
        </p:nvSpPr>
        <p:spPr>
          <a:xfrm>
            <a:off x="4450080" y="2059634"/>
            <a:ext cx="4793930" cy="280076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600">
              <a:solidFill>
                <a:srgbClr val="41510D"/>
              </a:solidFill>
              <a:latin typeface="Helvetica Neue"/>
              <a:ea typeface="Helvetica Neue"/>
              <a:cs typeface="Helvetica Neue"/>
              <a:sym typeface="Helvetica Neue"/>
            </a:endParaRPr>
          </a:p>
          <a:p>
            <a:pPr marL="0" marR="0" lvl="0" indent="0" algn="l" rtl="0">
              <a:spcBef>
                <a:spcPts val="0"/>
              </a:spcBef>
              <a:spcAft>
                <a:spcPts val="0"/>
              </a:spcAft>
              <a:buNone/>
            </a:pPr>
            <a:endParaRPr sz="1600">
              <a:solidFill>
                <a:srgbClr val="41510D"/>
              </a:solidFill>
              <a:latin typeface="Helvetica Neue"/>
              <a:ea typeface="Helvetica Neue"/>
              <a:cs typeface="Helvetica Neue"/>
              <a:sym typeface="Helvetica Neue"/>
            </a:endParaRPr>
          </a:p>
          <a:p>
            <a:pPr marL="0" marR="0" lvl="0" indent="0" algn="l" rtl="0">
              <a:spcBef>
                <a:spcPts val="0"/>
              </a:spcBef>
              <a:spcAft>
                <a:spcPts val="0"/>
              </a:spcAft>
              <a:buNone/>
            </a:pPr>
            <a:r>
              <a:rPr lang="en-US" sz="1600">
                <a:solidFill>
                  <a:srgbClr val="C00000"/>
                </a:solidFill>
                <a:latin typeface="Helvetica Neue"/>
                <a:ea typeface="Helvetica Neue"/>
                <a:cs typeface="Helvetica Neue"/>
                <a:sym typeface="Helvetica Neue"/>
              </a:rPr>
              <a:t>75%</a:t>
            </a:r>
            <a:r>
              <a:rPr lang="en-US" sz="1600">
                <a:solidFill>
                  <a:srgbClr val="41510D"/>
                </a:solidFill>
                <a:latin typeface="Helvetica Neue"/>
                <a:ea typeface="Helvetica Neue"/>
                <a:cs typeface="Helvetica Neue"/>
                <a:sym typeface="Helvetica Neue"/>
              </a:rPr>
              <a:t> of negative impacts are reported from the </a:t>
            </a:r>
            <a:r>
              <a:rPr lang="en-US" sz="1600">
                <a:solidFill>
                  <a:srgbClr val="C00000"/>
                </a:solidFill>
                <a:latin typeface="Helvetica Neue"/>
                <a:ea typeface="Helvetica Neue"/>
                <a:cs typeface="Helvetica Neue"/>
                <a:sym typeface="Helvetica Neue"/>
              </a:rPr>
              <a:t>terrestrial realm, </a:t>
            </a:r>
            <a:r>
              <a:rPr lang="en-US" sz="1600">
                <a:solidFill>
                  <a:srgbClr val="41510D"/>
                </a:solidFill>
                <a:latin typeface="Helvetica Neue"/>
                <a:ea typeface="Helvetica Neue"/>
                <a:cs typeface="Helvetica Neue"/>
                <a:sym typeface="Helvetica Neue"/>
              </a:rPr>
              <a:t>especially temperate and boreal forests and woodlands and cultivated areas </a:t>
            </a:r>
            <a:endParaRPr/>
          </a:p>
          <a:p>
            <a:pPr marL="0" marR="0" lvl="0" indent="0" algn="l" rtl="0">
              <a:spcBef>
                <a:spcPts val="0"/>
              </a:spcBef>
              <a:spcAft>
                <a:spcPts val="0"/>
              </a:spcAft>
              <a:buNone/>
            </a:pPr>
            <a:endParaRPr sz="1600">
              <a:solidFill>
                <a:srgbClr val="41510D"/>
              </a:solidFill>
              <a:latin typeface="Helvetica Neue"/>
              <a:ea typeface="Helvetica Neue"/>
              <a:cs typeface="Helvetica Neue"/>
              <a:sym typeface="Helvetica Neue"/>
            </a:endParaRPr>
          </a:p>
          <a:p>
            <a:pPr marL="0" marR="0" lvl="0" indent="0" algn="l" rtl="0">
              <a:spcBef>
                <a:spcPts val="0"/>
              </a:spcBef>
              <a:spcAft>
                <a:spcPts val="0"/>
              </a:spcAft>
              <a:buNone/>
            </a:pPr>
            <a:r>
              <a:rPr lang="en-US" sz="1600">
                <a:solidFill>
                  <a:srgbClr val="C00000"/>
                </a:solidFill>
                <a:latin typeface="Helvetica Neue"/>
                <a:ea typeface="Helvetica Neue"/>
                <a:cs typeface="Helvetica Neue"/>
                <a:sym typeface="Helvetica Neue"/>
              </a:rPr>
              <a:t>14% from the freshwater realm, </a:t>
            </a:r>
            <a:r>
              <a:rPr lang="en-US" sz="1600">
                <a:solidFill>
                  <a:srgbClr val="41510D"/>
                </a:solidFill>
                <a:latin typeface="Helvetica Neue"/>
                <a:ea typeface="Helvetica Neue"/>
                <a:cs typeface="Helvetica Neue"/>
                <a:sym typeface="Helvetica Neue"/>
              </a:rPr>
              <a:t>especially from inland surface waters/waterbodies</a:t>
            </a:r>
            <a:endParaRPr/>
          </a:p>
          <a:p>
            <a:pPr marL="0" marR="0" lvl="0" indent="0" algn="l" rtl="0">
              <a:spcBef>
                <a:spcPts val="0"/>
              </a:spcBef>
              <a:spcAft>
                <a:spcPts val="0"/>
              </a:spcAft>
              <a:buNone/>
            </a:pPr>
            <a:endParaRPr sz="1600">
              <a:solidFill>
                <a:srgbClr val="41510D"/>
              </a:solidFill>
              <a:latin typeface="Helvetica Neue"/>
              <a:ea typeface="Helvetica Neue"/>
              <a:cs typeface="Helvetica Neue"/>
              <a:sym typeface="Helvetica Neue"/>
            </a:endParaRPr>
          </a:p>
          <a:p>
            <a:pPr marL="0" marR="0" lvl="0" indent="0" algn="l" rtl="0">
              <a:spcBef>
                <a:spcPts val="0"/>
              </a:spcBef>
              <a:spcAft>
                <a:spcPts val="0"/>
              </a:spcAft>
              <a:buNone/>
            </a:pPr>
            <a:r>
              <a:rPr lang="en-US" sz="1600">
                <a:solidFill>
                  <a:srgbClr val="C00000"/>
                </a:solidFill>
                <a:latin typeface="Helvetica Neue"/>
                <a:ea typeface="Helvetica Neue"/>
                <a:cs typeface="Helvetica Neue"/>
                <a:sym typeface="Helvetica Neue"/>
              </a:rPr>
              <a:t>10% from the marine realm, </a:t>
            </a:r>
            <a:r>
              <a:rPr lang="en-US" sz="1600">
                <a:solidFill>
                  <a:srgbClr val="41510D"/>
                </a:solidFill>
                <a:latin typeface="Helvetica Neue"/>
                <a:ea typeface="Helvetica Neue"/>
                <a:cs typeface="Helvetica Neue"/>
                <a:sym typeface="Helvetica Neue"/>
              </a:rPr>
              <a:t>especially from shelf ecosystems</a:t>
            </a:r>
            <a:endParaRPr/>
          </a:p>
        </p:txBody>
      </p:sp>
      <p:sp>
        <p:nvSpPr>
          <p:cNvPr id="134" name="Google Shape;134;p7"/>
          <p:cNvSpPr txBox="1"/>
          <p:nvPr/>
        </p:nvSpPr>
        <p:spPr>
          <a:xfrm>
            <a:off x="166069" y="1092929"/>
            <a:ext cx="8811862" cy="15696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rgbClr val="41510D"/>
                </a:solidFill>
                <a:latin typeface="Helvetica Neue"/>
                <a:ea typeface="Helvetica Neue"/>
                <a:cs typeface="Helvetica Neue"/>
                <a:sym typeface="Helvetica Neue"/>
              </a:rPr>
              <a:t>Impacts from invasive alien species are reported in the </a:t>
            </a:r>
            <a:r>
              <a:rPr lang="en-US" sz="1600">
                <a:solidFill>
                  <a:srgbClr val="C00000"/>
                </a:solidFill>
                <a:latin typeface="Helvetica Neue"/>
                <a:ea typeface="Helvetica Neue"/>
                <a:cs typeface="Helvetica Neue"/>
                <a:sym typeface="Helvetica Neue"/>
              </a:rPr>
              <a:t>Americas</a:t>
            </a:r>
            <a:r>
              <a:rPr lang="en-US" sz="1600">
                <a:solidFill>
                  <a:srgbClr val="41510D"/>
                </a:solidFill>
                <a:latin typeface="Helvetica Neue"/>
                <a:ea typeface="Helvetica Neue"/>
                <a:cs typeface="Helvetica Neue"/>
                <a:sym typeface="Helvetica Neue"/>
              </a:rPr>
              <a:t> (34%), </a:t>
            </a:r>
            <a:r>
              <a:rPr lang="en-US" sz="1600">
                <a:solidFill>
                  <a:srgbClr val="C00000"/>
                </a:solidFill>
                <a:latin typeface="Helvetica Neue"/>
                <a:ea typeface="Helvetica Neue"/>
                <a:cs typeface="Helvetica Neue"/>
                <a:sym typeface="Helvetica Neue"/>
              </a:rPr>
              <a:t>Europe and Central Asia </a:t>
            </a:r>
            <a:r>
              <a:rPr lang="en-US" sz="1600">
                <a:solidFill>
                  <a:srgbClr val="41510D"/>
                </a:solidFill>
                <a:latin typeface="Helvetica Neue"/>
                <a:ea typeface="Helvetica Neue"/>
                <a:cs typeface="Helvetica Neue"/>
                <a:sym typeface="Helvetica Neue"/>
              </a:rPr>
              <a:t>(31%) and </a:t>
            </a:r>
            <a:r>
              <a:rPr lang="en-US" sz="1600">
                <a:solidFill>
                  <a:srgbClr val="C00000"/>
                </a:solidFill>
                <a:latin typeface="Helvetica Neue"/>
                <a:ea typeface="Helvetica Neue"/>
                <a:cs typeface="Helvetica Neue"/>
                <a:sym typeface="Helvetica Neue"/>
              </a:rPr>
              <a:t>Asia-Pacific</a:t>
            </a:r>
            <a:r>
              <a:rPr lang="en-US" sz="1600">
                <a:solidFill>
                  <a:srgbClr val="41510D"/>
                </a:solidFill>
                <a:latin typeface="Helvetica Neue"/>
                <a:ea typeface="Helvetica Neue"/>
                <a:cs typeface="Helvetica Neue"/>
                <a:sym typeface="Helvetica Neue"/>
              </a:rPr>
              <a:t> (25%), with fewer reported in </a:t>
            </a:r>
            <a:r>
              <a:rPr lang="en-US" sz="1600">
                <a:solidFill>
                  <a:srgbClr val="C00000"/>
                </a:solidFill>
                <a:latin typeface="Helvetica Neue"/>
                <a:ea typeface="Helvetica Neue"/>
                <a:cs typeface="Helvetica Neue"/>
                <a:sym typeface="Helvetica Neue"/>
              </a:rPr>
              <a:t>Africa</a:t>
            </a:r>
            <a:r>
              <a:rPr lang="en-US" sz="1600">
                <a:solidFill>
                  <a:srgbClr val="41510D"/>
                </a:solidFill>
                <a:latin typeface="Helvetica Neue"/>
                <a:ea typeface="Helvetica Neue"/>
                <a:cs typeface="Helvetica Neue"/>
                <a:sym typeface="Helvetica Neue"/>
              </a:rPr>
              <a:t> (7%)</a:t>
            </a:r>
            <a:endParaRPr/>
          </a:p>
          <a:p>
            <a:pPr marL="0" marR="0" lvl="0" indent="0" algn="l" rtl="0">
              <a:spcBef>
                <a:spcPts val="0"/>
              </a:spcBef>
              <a:spcAft>
                <a:spcPts val="0"/>
              </a:spcAft>
              <a:buNone/>
            </a:pPr>
            <a:endParaRPr sz="1600">
              <a:solidFill>
                <a:srgbClr val="41510D"/>
              </a:solidFill>
              <a:latin typeface="Helvetica Neue"/>
              <a:ea typeface="Helvetica Neue"/>
              <a:cs typeface="Helvetica Neue"/>
              <a:sym typeface="Helvetica Neue"/>
            </a:endParaRPr>
          </a:p>
          <a:p>
            <a:pPr marL="0" marR="0" lvl="0" indent="0" algn="l" rtl="0">
              <a:spcBef>
                <a:spcPts val="0"/>
              </a:spcBef>
              <a:spcAft>
                <a:spcPts val="0"/>
              </a:spcAft>
              <a:buNone/>
            </a:pPr>
            <a:r>
              <a:rPr lang="en-US" sz="1600">
                <a:solidFill>
                  <a:srgbClr val="41510D"/>
                </a:solidFill>
                <a:latin typeface="Helvetica Neue"/>
                <a:ea typeface="Helvetica Neue"/>
                <a:cs typeface="Helvetica Neue"/>
                <a:sym typeface="Helvetica Neue"/>
              </a:rPr>
              <a:t>Some areas, despite being </a:t>
            </a:r>
            <a:r>
              <a:rPr lang="en-US" sz="1600">
                <a:solidFill>
                  <a:srgbClr val="C00000"/>
                </a:solidFill>
                <a:latin typeface="Helvetica Neue"/>
                <a:ea typeface="Helvetica Neue"/>
                <a:cs typeface="Helvetica Neue"/>
                <a:sym typeface="Helvetica Neue"/>
              </a:rPr>
              <a:t>protected for nature conservation </a:t>
            </a:r>
            <a:r>
              <a:rPr lang="en-US" sz="1600">
                <a:solidFill>
                  <a:srgbClr val="41510D"/>
                </a:solidFill>
                <a:latin typeface="Helvetica Neue"/>
                <a:ea typeface="Helvetica Neue"/>
                <a:cs typeface="Helvetica Neue"/>
                <a:sym typeface="Helvetica Neue"/>
              </a:rPr>
              <a:t>or being </a:t>
            </a:r>
            <a:r>
              <a:rPr lang="en-US" sz="1600">
                <a:solidFill>
                  <a:srgbClr val="C00000"/>
                </a:solidFill>
                <a:latin typeface="Helvetica Neue"/>
                <a:ea typeface="Helvetica Neue"/>
                <a:cs typeface="Helvetica Neue"/>
                <a:sym typeface="Helvetica Neue"/>
              </a:rPr>
              <a:t>remote</a:t>
            </a:r>
            <a:r>
              <a:rPr lang="en-US" sz="1600">
                <a:solidFill>
                  <a:srgbClr val="41510D"/>
                </a:solidFill>
                <a:latin typeface="Helvetica Neue"/>
                <a:ea typeface="Helvetica Neue"/>
                <a:cs typeface="Helvetica Neue"/>
                <a:sym typeface="Helvetica Neue"/>
              </a:rPr>
              <a:t>, are also vulnerable to the negative impacts of invasive alien species.</a:t>
            </a:r>
            <a:endParaRPr/>
          </a:p>
          <a:p>
            <a:pPr marL="0" marR="0" lvl="0" indent="0" algn="l" rtl="0">
              <a:spcBef>
                <a:spcPts val="0"/>
              </a:spcBef>
              <a:spcAft>
                <a:spcPts val="0"/>
              </a:spcAft>
              <a:buNone/>
            </a:pPr>
            <a:endParaRPr sz="1600">
              <a:solidFill>
                <a:srgbClr val="41510D"/>
              </a:solidFill>
              <a:latin typeface="Helvetica Neue"/>
              <a:ea typeface="Helvetica Neue"/>
              <a:cs typeface="Helvetica Neue"/>
              <a:sym typeface="Helvetica Neue"/>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8"/>
        <p:cNvGrpSpPr/>
        <p:nvPr/>
      </p:nvGrpSpPr>
      <p:grpSpPr>
        <a:xfrm>
          <a:off x="0" y="0"/>
          <a:ext cx="0" cy="0"/>
          <a:chOff x="0" y="0"/>
          <a:chExt cx="0" cy="0"/>
        </a:xfrm>
      </p:grpSpPr>
      <p:sp>
        <p:nvSpPr>
          <p:cNvPr id="139" name="Google Shape;139;p8"/>
          <p:cNvSpPr txBox="1"/>
          <p:nvPr/>
        </p:nvSpPr>
        <p:spPr>
          <a:xfrm>
            <a:off x="457200" y="4674485"/>
            <a:ext cx="3805719"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E4E7E0"/>
                </a:solidFill>
                <a:latin typeface="Arial"/>
                <a:ea typeface="Arial"/>
                <a:cs typeface="Arial"/>
                <a:sym typeface="Arial"/>
              </a:rPr>
              <a:t>#InvasiveAlienSpecies Assessment</a:t>
            </a:r>
            <a:endParaRPr/>
          </a:p>
        </p:txBody>
      </p:sp>
      <p:sp>
        <p:nvSpPr>
          <p:cNvPr id="140" name="Google Shape;140;p8"/>
          <p:cNvSpPr txBox="1"/>
          <p:nvPr/>
        </p:nvSpPr>
        <p:spPr>
          <a:xfrm>
            <a:off x="179952" y="797887"/>
            <a:ext cx="8784095" cy="49463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C71617"/>
              </a:buClr>
              <a:buSzPts val="2500"/>
              <a:buFont typeface="Arial"/>
              <a:buNone/>
            </a:pPr>
            <a:r>
              <a:rPr lang="en-US" sz="2500" b="1" i="0">
                <a:solidFill>
                  <a:srgbClr val="C71617"/>
                </a:solidFill>
                <a:latin typeface="Arial"/>
                <a:ea typeface="Arial"/>
                <a:cs typeface="Arial"/>
                <a:sym typeface="Arial"/>
              </a:rPr>
              <a:t>Invasive alien species cause dramatic and, in some cases, irreversible changes to nature across all regions of Earth</a:t>
            </a:r>
            <a:endParaRPr/>
          </a:p>
        </p:txBody>
      </p:sp>
      <p:pic>
        <p:nvPicPr>
          <p:cNvPr id="141" name="Google Shape;141;p8" descr="A black background with a black square&#10;&#10;Description automatically generated with medium confidence"/>
          <p:cNvPicPr preferRelativeResize="0"/>
          <p:nvPr/>
        </p:nvPicPr>
        <p:blipFill rotWithShape="1">
          <a:blip r:embed="rId4">
            <a:alphaModFix/>
          </a:blip>
          <a:srcRect/>
          <a:stretch/>
        </p:blipFill>
        <p:spPr>
          <a:xfrm>
            <a:off x="475970" y="2032321"/>
            <a:ext cx="414528" cy="414528"/>
          </a:xfrm>
          <a:prstGeom prst="rect">
            <a:avLst/>
          </a:prstGeom>
          <a:noFill/>
          <a:ln>
            <a:noFill/>
          </a:ln>
        </p:spPr>
      </p:pic>
      <p:pic>
        <p:nvPicPr>
          <p:cNvPr id="142" name="Google Shape;142;p8" descr="A black background with a black square&#10;&#10;Description automatically generated with medium confidence"/>
          <p:cNvPicPr preferRelativeResize="0"/>
          <p:nvPr/>
        </p:nvPicPr>
        <p:blipFill rotWithShape="1">
          <a:blip r:embed="rId4">
            <a:alphaModFix/>
          </a:blip>
          <a:srcRect/>
          <a:stretch/>
        </p:blipFill>
        <p:spPr>
          <a:xfrm>
            <a:off x="488644" y="2775271"/>
            <a:ext cx="414528" cy="414528"/>
          </a:xfrm>
          <a:prstGeom prst="rect">
            <a:avLst/>
          </a:prstGeom>
          <a:noFill/>
          <a:ln>
            <a:noFill/>
          </a:ln>
        </p:spPr>
      </p:pic>
      <p:pic>
        <p:nvPicPr>
          <p:cNvPr id="143" name="Google Shape;143;p8" descr="A black background with a black square&#10;&#10;Description automatically generated with medium confidence"/>
          <p:cNvPicPr preferRelativeResize="0"/>
          <p:nvPr/>
        </p:nvPicPr>
        <p:blipFill rotWithShape="1">
          <a:blip r:embed="rId4">
            <a:alphaModFix/>
          </a:blip>
          <a:srcRect/>
          <a:stretch/>
        </p:blipFill>
        <p:spPr>
          <a:xfrm>
            <a:off x="488644" y="3281673"/>
            <a:ext cx="414528" cy="414528"/>
          </a:xfrm>
          <a:prstGeom prst="rect">
            <a:avLst/>
          </a:prstGeom>
          <a:noFill/>
          <a:ln>
            <a:noFill/>
          </a:ln>
        </p:spPr>
      </p:pic>
      <p:sp>
        <p:nvSpPr>
          <p:cNvPr id="144" name="Google Shape;144;p8"/>
          <p:cNvSpPr txBox="1"/>
          <p:nvPr/>
        </p:nvSpPr>
        <p:spPr>
          <a:xfrm>
            <a:off x="835153" y="2089538"/>
            <a:ext cx="8089392" cy="196507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a:solidFill>
                  <a:srgbClr val="C00000"/>
                </a:solidFill>
                <a:latin typeface="Helvetica Neue"/>
                <a:ea typeface="Helvetica Neue"/>
                <a:cs typeface="Helvetica Neue"/>
                <a:sym typeface="Helvetica Neue"/>
              </a:rPr>
              <a:t>60% of global extinctions </a:t>
            </a:r>
            <a:r>
              <a:rPr lang="en-US" sz="1600">
                <a:solidFill>
                  <a:srgbClr val="41510D"/>
                </a:solidFill>
                <a:latin typeface="Helvetica Neue"/>
                <a:ea typeface="Helvetica Neue"/>
                <a:cs typeface="Helvetica Neue"/>
                <a:sym typeface="Helvetica Neue"/>
              </a:rPr>
              <a:t>have been caused, solely or alongside other drivers, by invasive alien species</a:t>
            </a:r>
            <a:endParaRPr/>
          </a:p>
          <a:p>
            <a:pPr marL="0" marR="0" lvl="0" indent="0" algn="l" rtl="0">
              <a:spcBef>
                <a:spcPts val="0"/>
              </a:spcBef>
              <a:spcAft>
                <a:spcPts val="0"/>
              </a:spcAft>
              <a:buNone/>
            </a:pPr>
            <a:endParaRPr sz="1600">
              <a:solidFill>
                <a:srgbClr val="41510D"/>
              </a:solidFill>
              <a:latin typeface="Helvetica Neue"/>
              <a:ea typeface="Helvetica Neue"/>
              <a:cs typeface="Helvetica Neue"/>
              <a:sym typeface="Helvetica Neue"/>
            </a:endParaRPr>
          </a:p>
          <a:p>
            <a:pPr marL="0" marR="0" lvl="0" indent="0" algn="l" rtl="0">
              <a:spcBef>
                <a:spcPts val="0"/>
              </a:spcBef>
              <a:spcAft>
                <a:spcPts val="0"/>
              </a:spcAft>
              <a:buNone/>
            </a:pPr>
            <a:r>
              <a:rPr lang="en-US" sz="1600">
                <a:solidFill>
                  <a:srgbClr val="C00000"/>
                </a:solidFill>
                <a:latin typeface="Helvetica Neue"/>
                <a:ea typeface="Helvetica Neue"/>
                <a:cs typeface="Helvetica Neue"/>
                <a:sym typeface="Helvetica Neue"/>
              </a:rPr>
              <a:t>16% of global extinctions </a:t>
            </a:r>
            <a:r>
              <a:rPr lang="en-US" sz="1600">
                <a:solidFill>
                  <a:srgbClr val="41510D"/>
                </a:solidFill>
                <a:latin typeface="Helvetica Neue"/>
                <a:ea typeface="Helvetica Neue"/>
                <a:cs typeface="Helvetica Neue"/>
                <a:sym typeface="Helvetica Neue"/>
              </a:rPr>
              <a:t>have been caused solely by invasive alien species </a:t>
            </a:r>
            <a:endParaRPr/>
          </a:p>
          <a:p>
            <a:pPr marL="0" marR="0" lvl="0" indent="0" algn="l" rtl="0">
              <a:spcBef>
                <a:spcPts val="0"/>
              </a:spcBef>
              <a:spcAft>
                <a:spcPts val="0"/>
              </a:spcAft>
              <a:buNone/>
            </a:pPr>
            <a:endParaRPr sz="1600">
              <a:solidFill>
                <a:srgbClr val="41510D"/>
              </a:solidFill>
              <a:latin typeface="Helvetica Neue"/>
              <a:ea typeface="Helvetica Neue"/>
              <a:cs typeface="Helvetica Neue"/>
              <a:sym typeface="Helvetica Neue"/>
            </a:endParaRPr>
          </a:p>
          <a:p>
            <a:pPr marL="0" marR="0" lvl="0" indent="0" algn="l" rtl="0">
              <a:spcBef>
                <a:spcPts val="0"/>
              </a:spcBef>
              <a:spcAft>
                <a:spcPts val="0"/>
              </a:spcAft>
              <a:buNone/>
            </a:pPr>
            <a:r>
              <a:rPr lang="en-US" sz="1600">
                <a:solidFill>
                  <a:srgbClr val="C00000"/>
                </a:solidFill>
                <a:latin typeface="Helvetica Neue"/>
                <a:ea typeface="Helvetica Neue"/>
                <a:cs typeface="Helvetica Neue"/>
                <a:sym typeface="Helvetica Neue"/>
              </a:rPr>
              <a:t>1,215 documented local extinctions </a:t>
            </a:r>
            <a:r>
              <a:rPr lang="en-US" sz="1600">
                <a:solidFill>
                  <a:srgbClr val="41510D"/>
                </a:solidFill>
                <a:latin typeface="Helvetica Neue"/>
                <a:ea typeface="Helvetica Neue"/>
                <a:cs typeface="Helvetica Neue"/>
                <a:sym typeface="Helvetica Neue"/>
              </a:rPr>
              <a:t>of native species have been caused by invasive alien species </a:t>
            </a:r>
            <a:endParaRPr/>
          </a:p>
          <a:p>
            <a:pPr marL="0" marR="0" lvl="0" indent="0" algn="l" rtl="0">
              <a:spcBef>
                <a:spcPts val="0"/>
              </a:spcBef>
              <a:spcAft>
                <a:spcPts val="0"/>
              </a:spcAft>
              <a:buNone/>
            </a:pPr>
            <a:endParaRPr sz="1600">
              <a:solidFill>
                <a:srgbClr val="C00000"/>
              </a:solidFill>
              <a:latin typeface="Helvetica Neue"/>
              <a:ea typeface="Helvetica Neue"/>
              <a:cs typeface="Helvetica Neue"/>
              <a:sym typeface="Helvetica Neue"/>
            </a:endParaRPr>
          </a:p>
          <a:p>
            <a:pPr marL="0" marR="0" lvl="0" indent="0" algn="l" rtl="0">
              <a:spcBef>
                <a:spcPts val="0"/>
              </a:spcBef>
              <a:spcAft>
                <a:spcPts val="0"/>
              </a:spcAft>
              <a:buNone/>
            </a:pPr>
            <a:r>
              <a:rPr lang="en-US" sz="1600">
                <a:solidFill>
                  <a:srgbClr val="C00000"/>
                </a:solidFill>
                <a:latin typeface="Helvetica Neue"/>
                <a:ea typeface="Helvetica Neue"/>
                <a:cs typeface="Helvetica Neue"/>
                <a:sym typeface="Helvetica Neue"/>
              </a:rPr>
              <a:t>85% of documented </a:t>
            </a:r>
            <a:r>
              <a:rPr lang="en-US" sz="1600">
                <a:solidFill>
                  <a:srgbClr val="C00000"/>
                </a:solidFill>
                <a:latin typeface="Helvetica Neue"/>
                <a:ea typeface="Helvetica Neue"/>
                <a:cs typeface="Helvetica Neue"/>
                <a:sym typeface="Helvetica Neue"/>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impacts on nature </a:t>
            </a:r>
            <a:r>
              <a:rPr lang="en-US" sz="1600">
                <a:solidFill>
                  <a:srgbClr val="41510D"/>
                </a:solidFill>
                <a:latin typeface="Helvetica Neue"/>
                <a:ea typeface="Helvetica Neue"/>
                <a:cs typeface="Helvetica Neue"/>
                <a:sym typeface="Helvetica Neue"/>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are negative</a:t>
            </a:r>
            <a:endParaRPr/>
          </a:p>
          <a:p>
            <a:pPr marL="0" marR="0" lvl="0" indent="0" algn="l" rtl="0">
              <a:spcBef>
                <a:spcPts val="0"/>
              </a:spcBef>
              <a:spcAft>
                <a:spcPts val="0"/>
              </a:spcAft>
              <a:buNone/>
            </a:pPr>
            <a:endParaRPr sz="1600">
              <a:solidFill>
                <a:srgbClr val="41510D"/>
              </a:solidFill>
              <a:latin typeface="Helvetica Neue"/>
              <a:ea typeface="Helvetica Neue"/>
              <a:cs typeface="Helvetica Neue"/>
              <a:sym typeface="Helvetica Neue"/>
            </a:endParaRPr>
          </a:p>
          <a:p>
            <a:pPr marL="0" marR="0" lvl="0" indent="0" algn="l" rtl="0">
              <a:spcBef>
                <a:spcPts val="0"/>
              </a:spcBef>
              <a:spcAft>
                <a:spcPts val="0"/>
              </a:spcAft>
              <a:buNone/>
            </a:pPr>
            <a:endParaRPr sz="1600">
              <a:solidFill>
                <a:srgbClr val="41510D"/>
              </a:solidFill>
              <a:latin typeface="Helvetica Neue"/>
              <a:ea typeface="Helvetica Neue"/>
              <a:cs typeface="Helvetica Neue"/>
              <a:sym typeface="Helvetica Neue"/>
            </a:endParaRPr>
          </a:p>
          <a:p>
            <a:pPr marL="0" marR="0" lvl="0" indent="0" algn="l" rtl="0">
              <a:spcBef>
                <a:spcPts val="0"/>
              </a:spcBef>
              <a:spcAft>
                <a:spcPts val="0"/>
              </a:spcAft>
              <a:buNone/>
            </a:pPr>
            <a:endParaRPr sz="1600">
              <a:solidFill>
                <a:srgbClr val="41510D"/>
              </a:solidFill>
              <a:latin typeface="Helvetica Neue"/>
              <a:ea typeface="Helvetica Neue"/>
              <a:cs typeface="Helvetica Neue"/>
              <a:sym typeface="Helvetica Neue"/>
            </a:endParaRPr>
          </a:p>
        </p:txBody>
      </p:sp>
      <p:pic>
        <p:nvPicPr>
          <p:cNvPr id="145" name="Google Shape;145;p8" descr="A black background with a black square&#10;&#10;Description automatically generated with medium confidence"/>
          <p:cNvPicPr preferRelativeResize="0"/>
          <p:nvPr/>
        </p:nvPicPr>
        <p:blipFill rotWithShape="1">
          <a:blip r:embed="rId4">
            <a:alphaModFix/>
          </a:blip>
          <a:srcRect/>
          <a:stretch/>
        </p:blipFill>
        <p:spPr>
          <a:xfrm>
            <a:off x="489126" y="3978079"/>
            <a:ext cx="414528" cy="41452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9"/>
        <p:cNvGrpSpPr/>
        <p:nvPr/>
      </p:nvGrpSpPr>
      <p:grpSpPr>
        <a:xfrm>
          <a:off x="0" y="0"/>
          <a:ext cx="0" cy="0"/>
          <a:chOff x="0" y="0"/>
          <a:chExt cx="0" cy="0"/>
        </a:xfrm>
      </p:grpSpPr>
      <p:sp>
        <p:nvSpPr>
          <p:cNvPr id="150" name="Google Shape;150;p11"/>
          <p:cNvSpPr txBox="1"/>
          <p:nvPr/>
        </p:nvSpPr>
        <p:spPr>
          <a:xfrm>
            <a:off x="457200" y="4674485"/>
            <a:ext cx="3805719"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E4E7E0"/>
                </a:solidFill>
                <a:latin typeface="Arial"/>
                <a:ea typeface="Arial"/>
                <a:cs typeface="Arial"/>
                <a:sym typeface="Arial"/>
              </a:rPr>
              <a:t>#InvasiveAlienSpecies Assessment</a:t>
            </a:r>
            <a:endParaRPr/>
          </a:p>
        </p:txBody>
      </p:sp>
      <p:sp>
        <p:nvSpPr>
          <p:cNvPr id="151" name="Google Shape;151;p11"/>
          <p:cNvSpPr txBox="1"/>
          <p:nvPr/>
        </p:nvSpPr>
        <p:spPr>
          <a:xfrm>
            <a:off x="341859" y="1146048"/>
            <a:ext cx="3583965" cy="1864614"/>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C00000"/>
              </a:buClr>
              <a:buSzPts val="2500"/>
              <a:buFont typeface="Helvetica Neue"/>
              <a:buNone/>
            </a:pPr>
            <a:r>
              <a:rPr lang="en-US" sz="2500" b="1" i="0">
                <a:solidFill>
                  <a:srgbClr val="C00000"/>
                </a:solidFill>
                <a:latin typeface="Helvetica Neue"/>
                <a:ea typeface="Helvetica Neue"/>
                <a:cs typeface="Helvetica Neue"/>
                <a:sym typeface="Helvetica Neue"/>
              </a:rPr>
              <a:t>Impacts of invasive alien species are varied</a:t>
            </a:r>
            <a:endParaRPr/>
          </a:p>
          <a:p>
            <a:pPr marL="0" marR="0" lvl="0" indent="0" algn="l" rtl="0">
              <a:spcBef>
                <a:spcPts val="0"/>
              </a:spcBef>
              <a:spcAft>
                <a:spcPts val="0"/>
              </a:spcAft>
              <a:buClr>
                <a:srgbClr val="41510D"/>
              </a:buClr>
              <a:buSzPts val="1600"/>
              <a:buFont typeface="Arial"/>
              <a:buNone/>
            </a:pPr>
            <a:endParaRPr sz="1600" b="0" i="0">
              <a:solidFill>
                <a:srgbClr val="41510D"/>
              </a:solidFill>
              <a:latin typeface="Helvetica Neue"/>
              <a:ea typeface="Helvetica Neue"/>
              <a:cs typeface="Helvetica Neue"/>
              <a:sym typeface="Helvetica Neue"/>
            </a:endParaRPr>
          </a:p>
          <a:p>
            <a:pPr marL="0" marR="0" lvl="0" indent="0" algn="l" rtl="0">
              <a:spcBef>
                <a:spcPts val="0"/>
              </a:spcBef>
              <a:spcAft>
                <a:spcPts val="0"/>
              </a:spcAft>
              <a:buClr>
                <a:srgbClr val="41510D"/>
              </a:buClr>
              <a:buSzPts val="1600"/>
              <a:buFont typeface="Helvetica Neue"/>
              <a:buNone/>
            </a:pPr>
            <a:r>
              <a:rPr lang="en-US" sz="1600" b="0" i="0">
                <a:solidFill>
                  <a:srgbClr val="41510D"/>
                </a:solidFill>
                <a:latin typeface="Helvetica Neue"/>
                <a:ea typeface="Helvetica Neue"/>
                <a:cs typeface="Helvetica Neue"/>
                <a:sym typeface="Helvetica Neue"/>
              </a:rPr>
              <a:t>In addition to their impacts on nature, about </a:t>
            </a:r>
            <a:r>
              <a:rPr lang="en-US" sz="1600" b="0" i="0">
                <a:solidFill>
                  <a:srgbClr val="C00000"/>
                </a:solidFill>
                <a:latin typeface="Helvetica Neue"/>
                <a:ea typeface="Helvetica Neue"/>
                <a:cs typeface="Helvetica Neue"/>
                <a:sym typeface="Helvetica Neue"/>
              </a:rPr>
              <a:t>16% </a:t>
            </a:r>
            <a:r>
              <a:rPr lang="en-US" sz="1600" b="0" i="0">
                <a:solidFill>
                  <a:srgbClr val="41510D"/>
                </a:solidFill>
                <a:latin typeface="Helvetica Neue"/>
                <a:ea typeface="Helvetica Neue"/>
                <a:cs typeface="Helvetica Neue"/>
                <a:sym typeface="Helvetica Neue"/>
              </a:rPr>
              <a:t>of invasive alien species have negative impacts on nature’s contributions to people, and about </a:t>
            </a:r>
            <a:r>
              <a:rPr lang="en-US" sz="1600" b="0" i="0">
                <a:solidFill>
                  <a:srgbClr val="C00000"/>
                </a:solidFill>
                <a:latin typeface="Helvetica Neue"/>
                <a:ea typeface="Helvetica Neue"/>
                <a:cs typeface="Helvetica Neue"/>
                <a:sym typeface="Helvetica Neue"/>
              </a:rPr>
              <a:t>7% </a:t>
            </a:r>
            <a:r>
              <a:rPr lang="en-US" sz="1600" b="0" i="0">
                <a:solidFill>
                  <a:srgbClr val="41510D"/>
                </a:solidFill>
                <a:latin typeface="Helvetica Neue"/>
                <a:ea typeface="Helvetica Neue"/>
                <a:cs typeface="Helvetica Neue"/>
                <a:sym typeface="Helvetica Neue"/>
              </a:rPr>
              <a:t>on good quality of life.</a:t>
            </a:r>
            <a:endParaRPr/>
          </a:p>
        </p:txBody>
      </p:sp>
      <p:pic>
        <p:nvPicPr>
          <p:cNvPr id="152" name="Google Shape;152;p11" descr="A diagram of different types of plants&#10;&#10;Description automatically generated"/>
          <p:cNvPicPr preferRelativeResize="0"/>
          <p:nvPr/>
        </p:nvPicPr>
        <p:blipFill rotWithShape="1">
          <a:blip r:embed="rId4">
            <a:alphaModFix/>
          </a:blip>
          <a:srcRect/>
          <a:stretch/>
        </p:blipFill>
        <p:spPr>
          <a:xfrm>
            <a:off x="4023109" y="0"/>
            <a:ext cx="5120891" cy="5143500"/>
          </a:xfrm>
          <a:prstGeom prst="rect">
            <a:avLst/>
          </a:prstGeom>
          <a:noFill/>
          <a:ln>
            <a:noFill/>
          </a:ln>
        </p:spPr>
      </p:pic>
    </p:spTree>
  </p:cSld>
  <p:clrMapOvr>
    <a:masterClrMapping/>
  </p:clrMapOvr>
</p:sld>
</file>

<file path=ppt/theme/theme1.xml><?xml version="1.0" encoding="utf-8"?>
<a:theme xmlns:a="http://schemas.openxmlformats.org/drawingml/2006/main" name="Thème Office">
  <a:themeElements>
    <a:clrScheme name="Thème 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2514</Words>
  <Application>Microsoft Office PowerPoint</Application>
  <PresentationFormat>On-screen Show (16:9)</PresentationFormat>
  <Paragraphs>295</Paragraphs>
  <Slides>41</Slides>
  <Notes>41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41</vt:i4>
      </vt:variant>
    </vt:vector>
  </HeadingPairs>
  <TitlesOfParts>
    <vt:vector size="47" baseType="lpstr">
      <vt:lpstr>Arial</vt:lpstr>
      <vt:lpstr>Helvetica Neue</vt:lpstr>
      <vt:lpstr>Calibri</vt:lpstr>
      <vt:lpstr>Noto Sans Symbols</vt:lpstr>
      <vt:lpstr>Times New Roman</vt:lpstr>
      <vt:lpstr>Thème Office</vt:lpstr>
      <vt:lpstr>PowerPoint Presentation</vt:lpstr>
      <vt:lpstr>What are invasive alien species?</vt:lpstr>
      <vt:lpstr>PowerPoint Presentation</vt:lpstr>
      <vt:lpstr>PowerPoint Presentation</vt:lpstr>
      <vt:lpstr>Findings of the report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Expected impacts of the Report</vt:lpstr>
      <vt:lpstr>PowerPoint Presentation</vt:lpstr>
      <vt:lpstr>PowerPoint Presentation</vt:lpstr>
      <vt:lpstr>PowerPoint Presentation</vt:lpstr>
      <vt:lpstr>PowerPoint Presentation</vt:lpstr>
      <vt:lpstr>Assessment process</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Maro Haas</dc:creator>
  <cp:lastModifiedBy>Robert</cp:lastModifiedBy>
  <cp:revision>1</cp:revision>
  <dcterms:created xsi:type="dcterms:W3CDTF">2021-12-06T16:36:41Z</dcterms:created>
  <dcterms:modified xsi:type="dcterms:W3CDTF">2023-09-19T08:52:25Z</dcterms:modified>
</cp:coreProperties>
</file>