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sldIdLst>
    <p:sldId id="256" r:id="rId2"/>
    <p:sldId id="269" r:id="rId3"/>
    <p:sldId id="270" r:id="rId4"/>
    <p:sldId id="266" r:id="rId5"/>
    <p:sldId id="279" r:id="rId6"/>
    <p:sldId id="290" r:id="rId7"/>
    <p:sldId id="281" r:id="rId8"/>
    <p:sldId id="283" r:id="rId9"/>
    <p:sldId id="286" r:id="rId10"/>
    <p:sldId id="271" r:id="rId11"/>
    <p:sldId id="272" r:id="rId12"/>
    <p:sldId id="287" r:id="rId13"/>
    <p:sldId id="273" r:id="rId14"/>
    <p:sldId id="274" r:id="rId15"/>
    <p:sldId id="288" r:id="rId16"/>
    <p:sldId id="258" r:id="rId17"/>
    <p:sldId id="276" r:id="rId18"/>
    <p:sldId id="277" r:id="rId19"/>
    <p:sldId id="268" r:id="rId20"/>
    <p:sldId id="284" r:id="rId21"/>
    <p:sldId id="285" r:id="rId22"/>
    <p:sldId id="263" r:id="rId23"/>
    <p:sldId id="267"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83A"/>
    <a:srgbClr val="C71617"/>
    <a:srgbClr val="037473"/>
    <a:srgbClr val="E4E7E0"/>
    <a:srgbClr val="F4F4F2"/>
    <a:srgbClr val="D05606"/>
    <a:srgbClr val="4A928F"/>
    <a:srgbClr val="70A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0"/>
    <p:restoredTop sz="96327"/>
  </p:normalViewPr>
  <p:slideViewPr>
    <p:cSldViewPr snapToGrid="0" snapToObjects="1">
      <p:cViewPr varScale="1">
        <p:scale>
          <a:sx n="143" d="100"/>
          <a:sy n="143" d="100"/>
        </p:scale>
        <p:origin x="46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21624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53817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73880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21561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40822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9665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26560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73059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222488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67185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19/09/2023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85396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741003-D47E-E749-A638-211CFE363B4D}" type="datetimeFigureOut">
              <a:rPr lang="fr-FR" smtClean="0"/>
              <a:t>19/09/2023</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A599C-A0CC-F54D-8D27-0E39F0F32161}" type="slidenum">
              <a:rPr lang="fr-FR" smtClean="0"/>
              <a:t>‹#›</a:t>
            </a:fld>
            <a:endParaRPr lang="fr-FR" dirty="0"/>
          </a:p>
        </p:txBody>
      </p:sp>
    </p:spTree>
    <p:extLst>
      <p:ext uri="{BB962C8B-B14F-4D97-AF65-F5344CB8AC3E}">
        <p14:creationId xmlns:p14="http://schemas.microsoft.com/office/powerpoint/2010/main" val="36677531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27FF4E1-CD8F-2B4F-241A-1DBDD72A8B89}"/>
              </a:ext>
            </a:extLst>
          </p:cNvPr>
          <p:cNvSpPr txBox="1"/>
          <p:nvPr/>
        </p:nvSpPr>
        <p:spPr>
          <a:xfrm>
            <a:off x="766281" y="2513422"/>
            <a:ext cx="6530019" cy="2039020"/>
          </a:xfrm>
          <a:prstGeom prst="rect">
            <a:avLst/>
          </a:prstGeom>
          <a:noFill/>
          <a:ln>
            <a:noFill/>
          </a:ln>
        </p:spPr>
        <p:txBody>
          <a:bodyPr wrap="square">
            <a:spAutoFit/>
          </a:bodyPr>
          <a:lstStyle/>
          <a:p>
            <a:r>
              <a:rPr lang="en-GB" sz="2500" b="1" dirty="0">
                <a:solidFill>
                  <a:schemeClr val="bg1"/>
                </a:solidFill>
                <a:latin typeface="Arial" panose="020B0604020202020204" pitchFamily="34" charset="0"/>
                <a:cs typeface="Arial" panose="020B0604020202020204" pitchFamily="34" charset="0"/>
              </a:rPr>
              <a:t>Assessment Report on Invasive</a:t>
            </a:r>
          </a:p>
          <a:p>
            <a:r>
              <a:rPr lang="en-GB" sz="2500" b="1" dirty="0">
                <a:solidFill>
                  <a:schemeClr val="bg1"/>
                </a:solidFill>
                <a:latin typeface="Arial" panose="020B0604020202020204" pitchFamily="34" charset="0"/>
                <a:cs typeface="Arial" panose="020B0604020202020204" pitchFamily="34" charset="0"/>
              </a:rPr>
              <a:t>Alien Species and their Control</a:t>
            </a:r>
          </a:p>
          <a:p>
            <a:endParaRPr lang="en-GB" sz="1600" b="1" dirty="0">
              <a:solidFill>
                <a:schemeClr val="bg1"/>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ea typeface="Arial" charset="0"/>
                <a:cs typeface="Arial" panose="020B0604020202020204" pitchFamily="34" charset="0"/>
              </a:rPr>
              <a:t>www.ipbes.net </a:t>
            </a:r>
          </a:p>
          <a:p>
            <a:pPr>
              <a:spcBef>
                <a:spcPts val="300"/>
              </a:spcBef>
              <a:spcAft>
                <a:spcPts val="600"/>
              </a:spcAft>
            </a:pPr>
            <a:r>
              <a:rPr lang="en-GB" sz="1100" dirty="0">
                <a:solidFill>
                  <a:schemeClr val="bg1"/>
                </a:solidFill>
                <a:latin typeface="Arial" panose="020B0604020202020204" pitchFamily="34" charset="0"/>
                <a:cs typeface="Arial" panose="020B0604020202020204" pitchFamily="34" charset="0"/>
              </a:rPr>
              <a:t>The Intergovernmental Science-Policy Platform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on Biodiversity &amp; Ecosystem Services</a:t>
            </a:r>
          </a:p>
          <a:p>
            <a:endParaRPr lang="en-GB"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C5A0AB1B-59F5-FBDC-E3F9-B74C89BA4ACF}"/>
              </a:ext>
            </a:extLst>
          </p:cNvPr>
          <p:cNvPicPr>
            <a:picLocks noChangeAspect="1"/>
          </p:cNvPicPr>
          <p:nvPr/>
        </p:nvPicPr>
        <p:blipFill>
          <a:blip r:embed="rId3"/>
          <a:stretch>
            <a:fillRect/>
          </a:stretch>
        </p:blipFill>
        <p:spPr>
          <a:xfrm>
            <a:off x="5636153" y="4553483"/>
            <a:ext cx="2921000" cy="520700"/>
          </a:xfrm>
          <a:prstGeom prst="rect">
            <a:avLst/>
          </a:prstGeom>
        </p:spPr>
      </p:pic>
      <p:sp>
        <p:nvSpPr>
          <p:cNvPr id="8" name="ZoneTexte 7">
            <a:extLst>
              <a:ext uri="{FF2B5EF4-FFF2-40B4-BE49-F238E27FC236}">
                <a16:creationId xmlns:a16="http://schemas.microsoft.com/office/drawing/2014/main" id="{0C24590D-C1FA-6C61-D46E-BA3E68E3107E}"/>
              </a:ext>
            </a:extLst>
          </p:cNvPr>
          <p:cNvSpPr txBox="1"/>
          <p:nvPr/>
        </p:nvSpPr>
        <p:spPr>
          <a:xfrm>
            <a:off x="766281" y="4621472"/>
            <a:ext cx="3805719" cy="338554"/>
          </a:xfrm>
          <a:prstGeom prst="rect">
            <a:avLst/>
          </a:prstGeom>
          <a:noFill/>
        </p:spPr>
        <p:txBody>
          <a:bodyPr wrap="square">
            <a:spAutoFit/>
          </a:bodyPr>
          <a:lstStyle/>
          <a:p>
            <a:r>
              <a:rPr lang="en-GB" sz="1600" b="1" noProof="1">
                <a:solidFill>
                  <a:srgbClr val="C71617"/>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257473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40886" y="2672261"/>
            <a:ext cx="392014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000" dirty="0">
                <a:solidFill>
                  <a:srgbClr val="C71617"/>
                </a:solidFill>
                <a:latin typeface="Arial" panose="020B0604020202020204" pitchFamily="34" charset="0"/>
                <a:cs typeface="Arial" panose="020B0604020202020204" pitchFamily="34" charset="0"/>
              </a:rPr>
              <a:t>The threats from invasive alien species are increasing significantly in every region</a:t>
            </a:r>
            <a:br>
              <a:rPr lang="en-US" sz="2000" dirty="0"/>
            </a:br>
            <a:endParaRPr lang="en-US" sz="2000" dirty="0">
              <a:solidFill>
                <a:srgbClr val="C71617"/>
              </a:solidFill>
              <a:latin typeface="Arial" panose="020B0604020202020204" pitchFamily="34" charset="0"/>
              <a:cs typeface="Arial" panose="020B0604020202020204" pitchFamily="34" charset="0"/>
            </a:endParaRPr>
          </a:p>
          <a:p>
            <a:endParaRPr lang="en-US" sz="20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image10.png" descr="A screenshot of a graph&#10;&#10;Description automatically generated">
            <a:extLst>
              <a:ext uri="{FF2B5EF4-FFF2-40B4-BE49-F238E27FC236}">
                <a16:creationId xmlns:a16="http://schemas.microsoft.com/office/drawing/2014/main" id="{CBC0B9AC-6B31-0E34-8C20-8409BEA16F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1033" y="1191802"/>
            <a:ext cx="4856920" cy="2960919"/>
          </a:xfrm>
          <a:prstGeom prst="rect">
            <a:avLst/>
          </a:prstGeom>
          <a:ln/>
        </p:spPr>
      </p:pic>
    </p:spTree>
    <p:extLst>
      <p:ext uri="{BB962C8B-B14F-4D97-AF65-F5344CB8AC3E}">
        <p14:creationId xmlns:p14="http://schemas.microsoft.com/office/powerpoint/2010/main" val="21506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01814" y="1120347"/>
            <a:ext cx="3598649" cy="255545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at the heart of the problem…</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Many human activities facilitate the transport, introduction, establishment and spread of invasive alien species</a:t>
            </a:r>
          </a:p>
          <a:p>
            <a:endParaRPr lang="en-US" sz="1600" b="0" dirty="0">
              <a:latin typeface="Helvetica" pitchFamily="2" charset="0"/>
              <a:ea typeface="+mn-ea"/>
              <a:cs typeface="+mn-cs"/>
            </a:endParaRPr>
          </a:p>
          <a:p>
            <a:r>
              <a:rPr lang="en-US" sz="1600" b="0" dirty="0">
                <a:latin typeface="Helvetica" pitchFamily="2" charset="0"/>
                <a:ea typeface="+mn-ea"/>
                <a:cs typeface="+mn-cs"/>
              </a:rPr>
              <a:t>If things remain unchanged, by 2050 the total number of alien species globally is expected to be about one-third higher than in 2005.</a:t>
            </a:r>
          </a:p>
        </p:txBody>
      </p:sp>
      <p:pic>
        <p:nvPicPr>
          <p:cNvPr id="12" name="Picture 11" descr="A container ship in the water&#10;&#10;Description automatically generated">
            <a:extLst>
              <a:ext uri="{FF2B5EF4-FFF2-40B4-BE49-F238E27FC236}">
                <a16:creationId xmlns:a16="http://schemas.microsoft.com/office/drawing/2014/main" id="{6DFA7F30-4EE7-7D0E-920A-053C2C0FCE0F}"/>
              </a:ext>
            </a:extLst>
          </p:cNvPr>
          <p:cNvPicPr>
            <a:picLocks noChangeAspect="1"/>
          </p:cNvPicPr>
          <p:nvPr/>
        </p:nvPicPr>
        <p:blipFill rotWithShape="1">
          <a:blip r:embed="rId3" cstate="print">
            <a:alphaModFix amt="72000"/>
            <a:extLst>
              <a:ext uri="{28A0092B-C50C-407E-A947-70E740481C1C}">
                <a14:useLocalDpi xmlns:a14="http://schemas.microsoft.com/office/drawing/2010/main"/>
              </a:ext>
            </a:extLst>
          </a:blip>
          <a:srcRect/>
          <a:stretch/>
        </p:blipFill>
        <p:spPr>
          <a:xfrm>
            <a:off x="3700463" y="2"/>
            <a:ext cx="5443536" cy="5149361"/>
          </a:xfrm>
          <a:prstGeom prst="rect">
            <a:avLst/>
          </a:prstGeom>
          <a:effectLst>
            <a:softEdge rad="0"/>
          </a:effectLst>
        </p:spPr>
      </p:pic>
    </p:spTree>
    <p:extLst>
      <p:ext uri="{BB962C8B-B14F-4D97-AF65-F5344CB8AC3E}">
        <p14:creationId xmlns:p14="http://schemas.microsoft.com/office/powerpoint/2010/main" val="405079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group of firefighters on fire&#10;&#10;Description automatically generated">
            <a:extLst>
              <a:ext uri="{FF2B5EF4-FFF2-40B4-BE49-F238E27FC236}">
                <a16:creationId xmlns:a16="http://schemas.microsoft.com/office/drawing/2014/main" id="{66522307-10C1-15B2-2DD7-9CB5B4D5056F}"/>
              </a:ext>
            </a:extLst>
          </p:cNvPr>
          <p:cNvPicPr>
            <a:picLocks noChangeAspect="1"/>
          </p:cNvPicPr>
          <p:nvPr/>
        </p:nvPicPr>
        <p:blipFill rotWithShape="1">
          <a:blip r:embed="rId3" cstate="print">
            <a:alphaModFix amt="85000"/>
            <a:extLst>
              <a:ext uri="{28A0092B-C50C-407E-A947-70E740481C1C}">
                <a14:useLocalDpi xmlns:a14="http://schemas.microsoft.com/office/drawing/2010/main"/>
              </a:ext>
            </a:extLst>
          </a:blip>
          <a:srcRect/>
          <a:stretch/>
        </p:blipFill>
        <p:spPr>
          <a:xfrm>
            <a:off x="-7160" y="130461"/>
            <a:ext cx="9141837" cy="2743199"/>
          </a:xfrm>
          <a:prstGeom prst="rect">
            <a:avLst/>
          </a:prstGeom>
        </p:spPr>
      </p:pic>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31800" y="318206"/>
            <a:ext cx="8863915" cy="2555454"/>
          </a:xfrm>
          <a:prstGeom prst="rect">
            <a:avLst/>
          </a:prstGeom>
          <a:effectLst>
            <a:outerShdw blurRad="50800" dist="38100" dir="2700000" algn="tl" rotWithShape="0">
              <a:prstClr val="black"/>
            </a:outerShdw>
          </a:effectLst>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GB" sz="2500" dirty="0">
                <a:solidFill>
                  <a:schemeClr val="bg1"/>
                </a:solidFill>
                <a:latin typeface="Arial" panose="020B0604020202020204" pitchFamily="34" charset="0"/>
                <a:cs typeface="Arial" panose="020B0604020202020204" pitchFamily="34" charset="0"/>
              </a:rPr>
              <a:t>Invasive alien species and other drivers of change have complex interactions</a:t>
            </a:r>
          </a:p>
        </p:txBody>
      </p:sp>
      <p:sp>
        <p:nvSpPr>
          <p:cNvPr id="7" name="TextBox 6">
            <a:extLst>
              <a:ext uri="{FF2B5EF4-FFF2-40B4-BE49-F238E27FC236}">
                <a16:creationId xmlns:a16="http://schemas.microsoft.com/office/drawing/2014/main" id="{FB6BF956-F1CC-441E-C8BC-5827840192F0}"/>
              </a:ext>
            </a:extLst>
          </p:cNvPr>
          <p:cNvSpPr txBox="1"/>
          <p:nvPr/>
        </p:nvSpPr>
        <p:spPr>
          <a:xfrm>
            <a:off x="131800" y="3104825"/>
            <a:ext cx="8863914" cy="1323439"/>
          </a:xfrm>
          <a:prstGeom prst="rect">
            <a:avLst/>
          </a:prstGeom>
          <a:noFill/>
        </p:spPr>
        <p:txBody>
          <a:bodyPr wrap="square">
            <a:spAutoFit/>
          </a:bodyPr>
          <a:lstStyle/>
          <a:p>
            <a:r>
              <a:rPr lang="en-GB" sz="1600" dirty="0">
                <a:solidFill>
                  <a:srgbClr val="41510D"/>
                </a:solidFill>
                <a:latin typeface="Helvetica" pitchFamily="2" charset="0"/>
              </a:rPr>
              <a:t>Other drivers of change such demographic, economic, and land- and sea-use change are increasing and can amplify the threats and impacts of invasive alien species</a:t>
            </a:r>
          </a:p>
          <a:p>
            <a:endParaRPr lang="en-US" sz="1600" dirty="0">
              <a:solidFill>
                <a:srgbClr val="41510D"/>
              </a:solidFill>
              <a:latin typeface="Helvetica" pitchFamily="2" charset="0"/>
            </a:endParaRPr>
          </a:p>
          <a:p>
            <a:r>
              <a:rPr lang="en-US" sz="1600" dirty="0">
                <a:solidFill>
                  <a:srgbClr val="41510D"/>
                </a:solidFill>
                <a:latin typeface="Helvetica" pitchFamily="2" charset="0"/>
              </a:rPr>
              <a:t>Climate change will also be a major cause of future increases in the risk of invasive alien species</a:t>
            </a:r>
          </a:p>
        </p:txBody>
      </p:sp>
    </p:spTree>
    <p:extLst>
      <p:ext uri="{BB962C8B-B14F-4D97-AF65-F5344CB8AC3E}">
        <p14:creationId xmlns:p14="http://schemas.microsoft.com/office/powerpoint/2010/main" val="340340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9880" y="643774"/>
            <a:ext cx="4123039" cy="34794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 People at the heart of the solution</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Biological invasions and their adverse impacts can be prevented and mitigated through effective management</a:t>
            </a:r>
          </a:p>
          <a:p>
            <a:endParaRPr lang="en-US" sz="1600" b="0" dirty="0">
              <a:latin typeface="Helvetica" pitchFamily="2" charset="0"/>
              <a:ea typeface="+mn-ea"/>
              <a:cs typeface="+mn-cs"/>
            </a:endParaRPr>
          </a:p>
          <a:p>
            <a:r>
              <a:rPr lang="en-US" sz="1600" b="0" dirty="0">
                <a:solidFill>
                  <a:srgbClr val="C00000"/>
                </a:solidFill>
                <a:latin typeface="Helvetica" pitchFamily="2" charset="0"/>
                <a:ea typeface="+mn-ea"/>
                <a:cs typeface="+mn-cs"/>
              </a:rPr>
              <a:t>Prevention and preparedness </a:t>
            </a:r>
            <a:r>
              <a:rPr lang="en-US" sz="1600" b="0" dirty="0">
                <a:latin typeface="Helvetica" pitchFamily="2" charset="0"/>
                <a:ea typeface="+mn-ea"/>
                <a:cs typeface="+mn-cs"/>
              </a:rPr>
              <a:t>are the most cost-effective options</a:t>
            </a:r>
          </a:p>
          <a:p>
            <a:endParaRPr lang="en-US" sz="1600" b="0" dirty="0">
              <a:latin typeface="Helvetica" pitchFamily="2" charset="0"/>
              <a:ea typeface="+mn-ea"/>
              <a:cs typeface="+mn-cs"/>
            </a:endParaRPr>
          </a:p>
          <a:p>
            <a:r>
              <a:rPr lang="en-US" sz="1600" b="0" dirty="0">
                <a:latin typeface="Helvetica" pitchFamily="2" charset="0"/>
                <a:ea typeface="+mn-ea"/>
                <a:cs typeface="+mn-cs"/>
              </a:rPr>
              <a:t>Eradication, containment and control can also be effective options in some contexts</a:t>
            </a:r>
          </a:p>
          <a:p>
            <a:endParaRPr lang="en-US" sz="1600" b="0" dirty="0">
              <a:latin typeface="Helvetica" pitchFamily="2" charset="0"/>
              <a:ea typeface="+mn-ea"/>
              <a:cs typeface="+mn-cs"/>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descr="A person working on a large piece of machinery&#10;&#10;Description automatically generated">
            <a:extLst>
              <a:ext uri="{FF2B5EF4-FFF2-40B4-BE49-F238E27FC236}">
                <a16:creationId xmlns:a16="http://schemas.microsoft.com/office/drawing/2014/main" id="{EB376202-5892-DE4C-971C-E6E4E2AFF3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6102" y="2615818"/>
            <a:ext cx="3408018" cy="2272012"/>
          </a:xfrm>
          <a:prstGeom prst="rect">
            <a:avLst/>
          </a:prstGeom>
        </p:spPr>
      </p:pic>
      <p:pic>
        <p:nvPicPr>
          <p:cNvPr id="7" name="Picture 6" descr="A group of people working in a forest&#10;&#10;Description automatically generated">
            <a:extLst>
              <a:ext uri="{FF2B5EF4-FFF2-40B4-BE49-F238E27FC236}">
                <a16:creationId xmlns:a16="http://schemas.microsoft.com/office/drawing/2014/main" id="{C1C72A27-E23D-38CA-E046-504B36D9A6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2769" y="275937"/>
            <a:ext cx="3411351" cy="2272013"/>
          </a:xfrm>
          <a:prstGeom prst="rect">
            <a:avLst/>
          </a:prstGeom>
        </p:spPr>
      </p:pic>
    </p:spTree>
    <p:extLst>
      <p:ext uri="{BB962C8B-B14F-4D97-AF65-F5344CB8AC3E}">
        <p14:creationId xmlns:p14="http://schemas.microsoft.com/office/powerpoint/2010/main" val="297965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78335" y="649450"/>
            <a:ext cx="5219930" cy="4363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US" sz="1800" dirty="0">
                <a:solidFill>
                  <a:srgbClr val="C71617"/>
                </a:solidFill>
                <a:latin typeface="Arial" panose="020B0604020202020204" pitchFamily="34" charset="0"/>
                <a:cs typeface="Arial" panose="020B0604020202020204" pitchFamily="34" charset="0"/>
              </a:rPr>
              <a:t>Ambitious progress in biological invasion management can be achieved with integrated governance</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In December 2022, </a:t>
            </a:r>
            <a:r>
              <a:rPr lang="en-US" sz="1800">
                <a:solidFill>
                  <a:srgbClr val="C71617"/>
                </a:solidFill>
                <a:latin typeface="Arial" panose="020B0604020202020204" pitchFamily="34" charset="0"/>
                <a:cs typeface="Arial" panose="020B0604020202020204" pitchFamily="34" charset="0"/>
              </a:rPr>
              <a:t>Governments agreed </a:t>
            </a:r>
            <a:r>
              <a:rPr lang="en-US" sz="1800" dirty="0">
                <a:solidFill>
                  <a:srgbClr val="C71617"/>
                </a:solidFill>
                <a:latin typeface="Arial" panose="020B0604020202020204" pitchFamily="34" charset="0"/>
                <a:cs typeface="Arial" panose="020B0604020202020204" pitchFamily="34" charset="0"/>
              </a:rPr>
              <a:t>to </a:t>
            </a:r>
          </a:p>
          <a:p>
            <a:pPr algn="ctr"/>
            <a:endParaRPr lang="en-US" sz="1800" dirty="0">
              <a:solidFill>
                <a:srgbClr val="C71617"/>
              </a:solidFill>
              <a:latin typeface="Arial" panose="020B0604020202020204" pitchFamily="34" charset="0"/>
              <a:cs typeface="Arial" panose="020B0604020202020204" pitchFamily="34" charset="0"/>
            </a:endParaRPr>
          </a:p>
          <a:p>
            <a:pPr algn="just"/>
            <a:r>
              <a:rPr lang="en-US" sz="1500" b="0" dirty="0">
                <a:latin typeface="Helvetica" pitchFamily="2" charset="0"/>
                <a:ea typeface="+mn-ea"/>
                <a:cs typeface="+mn-cs"/>
              </a:rPr>
              <a:t>“Eliminate, minimize, reduce and or mitigate the impacts of invasive alien species on biodiversity and ecosystem services by identifying and managing pathways of the introduction of alien species, preventing the introduction and establishment of priority invasive alien species, </a:t>
            </a:r>
            <a:r>
              <a:rPr lang="en-US" sz="1500" b="0" dirty="0">
                <a:solidFill>
                  <a:srgbClr val="C00000"/>
                </a:solidFill>
                <a:latin typeface="Helvetica" pitchFamily="2" charset="0"/>
                <a:ea typeface="+mn-ea"/>
                <a:cs typeface="+mn-cs"/>
              </a:rPr>
              <a:t>reducing the rates of introduction and establishment of other known or potential invasive alien species by at least 50 per cent by 2030</a:t>
            </a:r>
            <a:r>
              <a:rPr lang="en-US" sz="1500" b="0" dirty="0">
                <a:latin typeface="Helvetica" pitchFamily="2" charset="0"/>
                <a:ea typeface="+mn-ea"/>
                <a:cs typeface="+mn-cs"/>
              </a:rPr>
              <a:t>, and eradicating or controlling invasive alien species, especially in priority sites, such as islands” Kunming-Montreal Global Biodiversity Framework, Target 6.</a:t>
            </a:r>
          </a:p>
          <a:p>
            <a:pPr algn="just"/>
            <a:endParaRPr lang="en-US" sz="1600" b="0" dirty="0">
              <a:latin typeface="Helvetica" pitchFamily="2" charset="0"/>
              <a:ea typeface="+mn-ea"/>
              <a:cs typeface="+mn-cs"/>
            </a:endParaRPr>
          </a:p>
          <a:p>
            <a:pPr algn="ctr"/>
            <a:endParaRPr lang="en-US" sz="1600" b="0" dirty="0">
              <a:latin typeface="Helvetica" pitchFamily="2" charset="0"/>
              <a:ea typeface="+mn-ea"/>
              <a:cs typeface="+mn-cs"/>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3.png" descr="A tree with roots and a city in the background&#10;&#10;Description automatically generated">
            <a:extLst>
              <a:ext uri="{FF2B5EF4-FFF2-40B4-BE49-F238E27FC236}">
                <a16:creationId xmlns:a16="http://schemas.microsoft.com/office/drawing/2014/main" id="{C8FE633D-88F4-8FAE-965B-7505BD1CEA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3550" y="0"/>
            <a:ext cx="3600450" cy="5137938"/>
          </a:xfrm>
          <a:prstGeom prst="rect">
            <a:avLst/>
          </a:prstGeom>
          <a:ln/>
        </p:spPr>
      </p:pic>
    </p:spTree>
    <p:extLst>
      <p:ext uri="{BB962C8B-B14F-4D97-AF65-F5344CB8AC3E}">
        <p14:creationId xmlns:p14="http://schemas.microsoft.com/office/powerpoint/2010/main" val="134320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308917" y="2544255"/>
            <a:ext cx="512898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There is compelling evidence for immediate and sustained action</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With sufficient resources and long-term commitment, preventing and controlling invasive alien species are attainable goals that will yield significant long-term benefits for people and nature.</a:t>
            </a:r>
          </a:p>
          <a:p>
            <a:endParaRPr lang="en-US" sz="1800" dirty="0">
              <a:solidFill>
                <a:srgbClr val="C71617"/>
              </a:solidFill>
              <a:latin typeface="Arial" panose="020B0604020202020204" pitchFamily="34" charset="0"/>
              <a:cs typeface="Arial" panose="020B0604020202020204" pitchFamily="34" charset="0"/>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a:extLst>
              <a:ext uri="{FF2B5EF4-FFF2-40B4-BE49-F238E27FC236}">
                <a16:creationId xmlns:a16="http://schemas.microsoft.com/office/drawing/2014/main" id="{6550C872-CF2D-A903-9E7A-3E508B21C6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r="-1"/>
          <a:stretch/>
        </p:blipFill>
        <p:spPr>
          <a:xfrm>
            <a:off x="5271450" y="57666"/>
            <a:ext cx="3872550" cy="5143500"/>
          </a:xfrm>
          <a:prstGeom prst="rect">
            <a:avLst/>
          </a:prstGeom>
        </p:spPr>
      </p:pic>
    </p:spTree>
    <p:extLst>
      <p:ext uri="{BB962C8B-B14F-4D97-AF65-F5344CB8AC3E}">
        <p14:creationId xmlns:p14="http://schemas.microsoft.com/office/powerpoint/2010/main" val="223645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3.</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6609274"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Expected impacts of the Report</a:t>
            </a:r>
          </a:p>
        </p:txBody>
      </p:sp>
      <p:pic>
        <p:nvPicPr>
          <p:cNvPr id="10" name="Image 9" descr="Une image contenant plein air, ciel, herbe, feu&#10;&#10;Description générée automatiquement">
            <a:extLst>
              <a:ext uri="{FF2B5EF4-FFF2-40B4-BE49-F238E27FC236}">
                <a16:creationId xmlns:a16="http://schemas.microsoft.com/office/drawing/2014/main" id="{DB5F973B-8451-F5F4-119F-FE41B06941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251308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2951" y="2324435"/>
            <a:ext cx="8691049"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800" dirty="0">
                <a:solidFill>
                  <a:srgbClr val="C71617"/>
                </a:solidFill>
                <a:latin typeface="Arial" panose="020B0604020202020204" pitchFamily="34" charset="0"/>
                <a:cs typeface="Arial" panose="020B0604020202020204" pitchFamily="34" charset="0"/>
              </a:rPr>
              <a:t>The invasive alien species Assessment is the first comprehensive global report on invasive alien species and their control</a:t>
            </a:r>
          </a:p>
          <a:p>
            <a:endParaRPr lang="en-US" sz="1800" dirty="0">
              <a:solidFill>
                <a:srgbClr val="C71617"/>
              </a:solidFill>
              <a:latin typeface="Arial" panose="020B0604020202020204" pitchFamily="34" charset="0"/>
              <a:cs typeface="Arial" panose="020B0604020202020204" pitchFamily="34" charset="0"/>
            </a:endParaRPr>
          </a:p>
          <a:p>
            <a:endParaRPr lang="en-US" sz="1800" dirty="0">
              <a:solidFill>
                <a:srgbClr val="C71617"/>
              </a:solidFill>
              <a:latin typeface="Arial" panose="020B0604020202020204" pitchFamily="34" charset="0"/>
              <a:cs typeface="Arial" panose="020B0604020202020204" pitchFamily="34" charset="0"/>
            </a:endParaRPr>
          </a:p>
          <a:p>
            <a:r>
              <a:rPr lang="en-US" sz="1800" dirty="0">
                <a:solidFill>
                  <a:srgbClr val="C71617"/>
                </a:solidFill>
                <a:latin typeface="Arial" panose="020B0604020202020204" pitchFamily="34" charset="0"/>
                <a:cs typeface="Arial" panose="020B0604020202020204" pitchFamily="34" charset="0"/>
              </a:rPr>
              <a:t>It provides the best-available evidence, critical analysis and options for governments, civil society, Indigenous Peoples and local communities, the private sector and all those seeking to address the issue of biological invasions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94690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87225" y="2164383"/>
            <a:ext cx="3570388" cy="14932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600" dirty="0">
                <a:solidFill>
                  <a:srgbClr val="C71617"/>
                </a:solidFill>
                <a:latin typeface="Arial" panose="020B0604020202020204" pitchFamily="34" charset="0"/>
                <a:cs typeface="Arial" panose="020B0604020202020204" pitchFamily="34" charset="0"/>
              </a:rPr>
              <a:t>The findings of the invasive alien species assessment are expected to contribute to achieving international targets on biological invasions:</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Target 6 of the Kunming-Montreal Global Biodiversity Framework</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Support implementation of the Sustainable Development Goals of the 2030 Agenda for Sustainable Development, especially Goal 15</a:t>
            </a: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Picture 6" descr="A group of people clapping at a conference&#10;&#10;Description automatically generated">
            <a:extLst>
              <a:ext uri="{FF2B5EF4-FFF2-40B4-BE49-F238E27FC236}">
                <a16:creationId xmlns:a16="http://schemas.microsoft.com/office/drawing/2014/main" id="{C2135AAF-6DB3-2CFB-BEDD-65FE4E545B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62919" y="696019"/>
            <a:ext cx="4693856" cy="3751461"/>
          </a:xfrm>
          <a:prstGeom prst="rect">
            <a:avLst/>
          </a:prstGeom>
        </p:spPr>
      </p:pic>
      <p:sp>
        <p:nvSpPr>
          <p:cNvPr id="5" name="TextBox 4">
            <a:extLst>
              <a:ext uri="{FF2B5EF4-FFF2-40B4-BE49-F238E27FC236}">
                <a16:creationId xmlns:a16="http://schemas.microsoft.com/office/drawing/2014/main" id="{C2D75108-A268-24DD-2FB4-F222B0E4C83D}"/>
              </a:ext>
            </a:extLst>
          </p:cNvPr>
          <p:cNvSpPr txBox="1"/>
          <p:nvPr/>
        </p:nvSpPr>
        <p:spPr>
          <a:xfrm>
            <a:off x="4262919" y="4102622"/>
            <a:ext cx="2486025" cy="276999"/>
          </a:xfrm>
          <a:prstGeom prst="rect">
            <a:avLst/>
          </a:prstGeom>
          <a:noFill/>
        </p:spPr>
        <p:txBody>
          <a:bodyPr wrap="square">
            <a:spAutoFit/>
          </a:bodyPr>
          <a:lstStyle/>
          <a:p>
            <a:r>
              <a:rPr lang="en-US" sz="1200" i="0" dirty="0">
                <a:solidFill>
                  <a:schemeClr val="bg1"/>
                </a:solidFill>
                <a:effectLst/>
                <a:latin typeface="Campton"/>
              </a:rPr>
              <a:t>Photo by IISD/ENB </a:t>
            </a:r>
            <a:endParaRPr lang="en-US" sz="1200" dirty="0">
              <a:solidFill>
                <a:schemeClr val="bg1"/>
              </a:solidFill>
            </a:endParaRPr>
          </a:p>
        </p:txBody>
      </p:sp>
    </p:spTree>
    <p:extLst>
      <p:ext uri="{BB962C8B-B14F-4D97-AF65-F5344CB8AC3E}">
        <p14:creationId xmlns:p14="http://schemas.microsoft.com/office/powerpoint/2010/main" val="323721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4.</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720198"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Assessment process</a:t>
            </a:r>
          </a:p>
        </p:txBody>
      </p:sp>
      <p:pic>
        <p:nvPicPr>
          <p:cNvPr id="4" name="Image 3" descr="Une image contenant invertébré, aquarium, méduse, Invertébrés marins&#10;&#10;Description générée automatiquement">
            <a:extLst>
              <a:ext uri="{FF2B5EF4-FFF2-40B4-BE49-F238E27FC236}">
                <a16:creationId xmlns:a16="http://schemas.microsoft.com/office/drawing/2014/main" id="{19C589E7-DD12-8646-AD14-9E4E47F422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59012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1.</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762387"/>
            <a:ext cx="6988630" cy="898910"/>
          </a:xfrm>
        </p:spPr>
        <p:txBody>
          <a:bodyPr anchor="t">
            <a:noAutofit/>
          </a:bodyPr>
          <a:lstStyle/>
          <a:p>
            <a:r>
              <a:rPr lang="en-US" sz="3200" b="1" dirty="0">
                <a:solidFill>
                  <a:schemeClr val="bg1"/>
                </a:solidFill>
                <a:latin typeface="Arial" panose="020B0604020202020204" pitchFamily="34" charset="0"/>
                <a:cs typeface="Arial" panose="020B0604020202020204" pitchFamily="34" charset="0"/>
              </a:rPr>
              <a:t>What are invasive alien species?</a:t>
            </a:r>
          </a:p>
        </p:txBody>
      </p:sp>
      <p:pic>
        <p:nvPicPr>
          <p:cNvPr id="3" name="Image 2" descr="Une image contenant plein air, arbre, herbe, plante&#10;&#10;Description générée automatiquement">
            <a:extLst>
              <a:ext uri="{FF2B5EF4-FFF2-40B4-BE49-F238E27FC236}">
                <a16:creationId xmlns:a16="http://schemas.microsoft.com/office/drawing/2014/main" id="{818104C6-8198-48E8-0765-10F5DBAB1F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76185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0074" y="495635"/>
            <a:ext cx="9271101"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Developed over 4 years</a:t>
            </a:r>
            <a:endParaRPr lang="en-US" sz="180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3 Authors meetings (Tsukuba, online &amp; Aarhus)</a:t>
            </a:r>
          </a:p>
          <a:p>
            <a:r>
              <a:rPr lang="en-US" sz="1600" b="0" dirty="0">
                <a:latin typeface="Helvetica" pitchFamily="2" charset="0"/>
                <a:ea typeface="+mn-ea"/>
                <a:cs typeface="+mn-cs"/>
              </a:rPr>
              <a:t>2 External reviews</a:t>
            </a:r>
          </a:p>
          <a:p>
            <a:r>
              <a:rPr lang="en-US" sz="1600" b="0" dirty="0">
                <a:latin typeface="Helvetica" pitchFamily="2" charset="0"/>
                <a:ea typeface="+mn-ea"/>
                <a:cs typeface="+mn-cs"/>
              </a:rPr>
              <a:t>1 Additional review by governments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endParaRPr lang="en-US" sz="105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Over 13,000 documents reviewed in depth </a:t>
            </a:r>
          </a:p>
          <a:p>
            <a:r>
              <a:rPr lang="en-US" sz="1600" b="0" dirty="0">
                <a:latin typeface="Helvetica" pitchFamily="2" charset="0"/>
                <a:ea typeface="+mn-ea"/>
                <a:cs typeface="+mn-cs"/>
              </a:rPr>
              <a:t>Various values and knowledge systems considered, drawing on scientific and grey literature, and information from indigenous and local knowledge</a:t>
            </a:r>
          </a:p>
          <a:p>
            <a:endParaRPr lang="en-US" sz="1800" b="0" dirty="0">
              <a:latin typeface="Helvetica" pitchFamily="2" charset="0"/>
              <a:ea typeface="+mn-ea"/>
              <a:cs typeface="+mn-cs"/>
            </a:endParaRPr>
          </a:p>
          <a:p>
            <a:r>
              <a:rPr lang="en-US" sz="2500" dirty="0">
                <a:solidFill>
                  <a:srgbClr val="C71617"/>
                </a:solidFill>
                <a:latin typeface="Helvetica" pitchFamily="2" charset="0"/>
                <a:cs typeface="Arial" panose="020B0604020202020204" pitchFamily="34" charset="0"/>
              </a:rPr>
              <a:t>Engagement with Indigenous and local knowledge</a:t>
            </a:r>
            <a:endParaRPr lang="en-US" sz="1800" b="0" dirty="0">
              <a:latin typeface="Helvetica" pitchFamily="2" charset="0"/>
              <a:ea typeface="+mn-ea"/>
              <a:cs typeface="+mn-cs"/>
            </a:endParaRPr>
          </a:p>
          <a:p>
            <a:r>
              <a:rPr lang="en-US" sz="1600" b="0" dirty="0">
                <a:latin typeface="Helvetica" pitchFamily="2" charset="0"/>
                <a:ea typeface="+mn-ea"/>
                <a:cs typeface="+mn-cs"/>
              </a:rPr>
              <a:t>3 dialogue workshops (Montreal and online),</a:t>
            </a:r>
          </a:p>
          <a:p>
            <a:r>
              <a:rPr lang="en-US" sz="1600" b="0" dirty="0">
                <a:latin typeface="Helvetica" pitchFamily="2" charset="0"/>
                <a:ea typeface="+mn-ea"/>
                <a:cs typeface="+mn-cs"/>
              </a:rPr>
              <a:t>a call for contributions, and </a:t>
            </a:r>
          </a:p>
          <a:p>
            <a:r>
              <a:rPr lang="en-US" sz="1600" b="0" dirty="0">
                <a:latin typeface="Helvetica" pitchFamily="2" charset="0"/>
                <a:ea typeface="+mn-ea"/>
                <a:cs typeface="+mn-cs"/>
              </a:rPr>
              <a:t>collaboration with ILK experts and holders within the expert team and as contributing authors</a:t>
            </a:r>
          </a:p>
          <a:p>
            <a:endParaRPr lang="en-US" sz="1800" b="0" dirty="0">
              <a:latin typeface="Helvetica" pitchFamily="2" charset="0"/>
              <a:ea typeface="+mn-ea"/>
              <a:cs typeface="+mn-cs"/>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8903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01499" y="-955231"/>
            <a:ext cx="9413976"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1026" name="Picture 2">
            <a:extLst>
              <a:ext uri="{FF2B5EF4-FFF2-40B4-BE49-F238E27FC236}">
                <a16:creationId xmlns:a16="http://schemas.microsoft.com/office/drawing/2014/main" id="{54895ECC-A99C-C8EA-D692-1F310BD0E9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4441" y="1568725"/>
            <a:ext cx="3763072" cy="30555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260B36-7A1C-DF8E-252D-B82416310055}"/>
              </a:ext>
            </a:extLst>
          </p:cNvPr>
          <p:cNvSpPr txBox="1"/>
          <p:nvPr/>
        </p:nvSpPr>
        <p:spPr>
          <a:xfrm>
            <a:off x="236487" y="1934333"/>
            <a:ext cx="4572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86 nominated experts from 47 countries, encompassing all regions and many disciplines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About 200 contributing authors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Supported by a management committee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Technical support unit based in Japan (Institute for Governance and Environmental Strategies, IGES)</a:t>
            </a:r>
          </a:p>
        </p:txBody>
      </p:sp>
    </p:spTree>
    <p:extLst>
      <p:ext uri="{BB962C8B-B14F-4D97-AF65-F5344CB8AC3E}">
        <p14:creationId xmlns:p14="http://schemas.microsoft.com/office/powerpoint/2010/main" val="28051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F52EFE3-F611-1DB0-E324-44A3A34A6111}"/>
              </a:ext>
            </a:extLst>
          </p:cNvPr>
          <p:cNvSpPr txBox="1"/>
          <p:nvPr/>
        </p:nvSpPr>
        <p:spPr>
          <a:xfrm>
            <a:off x="5622611" y="2622188"/>
            <a:ext cx="4572000"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Merci!</a:t>
            </a:r>
          </a:p>
        </p:txBody>
      </p:sp>
      <p:sp>
        <p:nvSpPr>
          <p:cNvPr id="9" name="ZoneTexte 8">
            <a:extLst>
              <a:ext uri="{FF2B5EF4-FFF2-40B4-BE49-F238E27FC236}">
                <a16:creationId xmlns:a16="http://schemas.microsoft.com/office/drawing/2014/main" id="{0F8E636A-BE01-088F-C777-90E0520323DD}"/>
              </a:ext>
            </a:extLst>
          </p:cNvPr>
          <p:cNvSpPr txBox="1"/>
          <p:nvPr/>
        </p:nvSpPr>
        <p:spPr>
          <a:xfrm>
            <a:off x="6251771" y="2270867"/>
            <a:ext cx="1833937"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¡Gracias!</a:t>
            </a:r>
            <a:endParaRPr lang="fr-FR" sz="2400" dirty="0">
              <a:solidFill>
                <a:schemeClr val="bg1"/>
              </a:solidFill>
            </a:endParaRPr>
          </a:p>
        </p:txBody>
      </p:sp>
      <p:sp>
        <p:nvSpPr>
          <p:cNvPr id="10" name="ZoneTexte 9">
            <a:extLst>
              <a:ext uri="{FF2B5EF4-FFF2-40B4-BE49-F238E27FC236}">
                <a16:creationId xmlns:a16="http://schemas.microsoft.com/office/drawing/2014/main" id="{32F2DFC2-6F14-8E2F-E264-E02DBEC9BB29}"/>
              </a:ext>
            </a:extLst>
          </p:cNvPr>
          <p:cNvSpPr txBox="1"/>
          <p:nvPr/>
        </p:nvSpPr>
        <p:spPr>
          <a:xfrm>
            <a:off x="5309936" y="1816844"/>
            <a:ext cx="2301412" cy="461665"/>
          </a:xfrm>
          <a:prstGeom prst="rect">
            <a:avLst/>
          </a:prstGeom>
          <a:no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Thank you!</a:t>
            </a:r>
            <a:endParaRPr lang="en-GB" sz="2400" dirty="0">
              <a:solidFill>
                <a:schemeClr val="bg1"/>
              </a:solidFill>
            </a:endParaRPr>
          </a:p>
        </p:txBody>
      </p:sp>
      <p:sp>
        <p:nvSpPr>
          <p:cNvPr id="2" name="ZoneTexte 1">
            <a:extLst>
              <a:ext uri="{FF2B5EF4-FFF2-40B4-BE49-F238E27FC236}">
                <a16:creationId xmlns:a16="http://schemas.microsoft.com/office/drawing/2014/main" id="{7B9DFC18-FCFA-D327-AC5D-69B3AFA6A0C8}"/>
              </a:ext>
            </a:extLst>
          </p:cNvPr>
          <p:cNvSpPr txBox="1"/>
          <p:nvPr/>
        </p:nvSpPr>
        <p:spPr>
          <a:xfrm>
            <a:off x="957463" y="3239400"/>
            <a:ext cx="3805719" cy="338554"/>
          </a:xfrm>
          <a:prstGeom prst="rect">
            <a:avLst/>
          </a:prstGeom>
          <a:noFill/>
        </p:spPr>
        <p:txBody>
          <a:bodyPr wrap="square">
            <a:spAutoFit/>
          </a:bodyPr>
          <a:lstStyle/>
          <a:p>
            <a:r>
              <a:rPr lang="en-GB" sz="1600" b="1" noProof="1">
                <a:solidFill>
                  <a:schemeClr val="bg1"/>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4580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a:latin typeface="Arial" panose="020B0604020202020204" pitchFamily="34" charset="0"/>
                <a:ea typeface="+mj-ea"/>
                <a:cs typeface="Arial" panose="020B0604020202020204" pitchFamily="34" charset="0"/>
              </a:rPr>
              <a:t>X.</a:t>
            </a:r>
            <a:endParaRPr lang="en-US" sz="13000" dirty="0">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2544417" cy="898910"/>
          </a:xfrm>
        </p:spPr>
        <p:txBody>
          <a:bodyPr anchor="t">
            <a:noAutofit/>
          </a:bodyPr>
          <a:lstStyle/>
          <a:p>
            <a:r>
              <a:rPr lang="en-US" sz="2500" b="1">
                <a:solidFill>
                  <a:schemeClr val="bg1"/>
                </a:solidFill>
                <a:latin typeface="Arial" panose="020B0604020202020204" pitchFamily="34" charset="0"/>
                <a:cs typeface="Arial" panose="020B0604020202020204" pitchFamily="34" charset="0"/>
              </a:rPr>
              <a:t>Point X Here</a:t>
            </a:r>
            <a:endParaRPr lang="en-US" sz="2500" b="1" dirty="0">
              <a:solidFill>
                <a:schemeClr val="bg1"/>
              </a:solidFill>
              <a:latin typeface="Arial" panose="020B0604020202020204" pitchFamily="34" charset="0"/>
              <a:cs typeface="Arial" panose="020B0604020202020204" pitchFamily="34" charset="0"/>
            </a:endParaRPr>
          </a:p>
        </p:txBody>
      </p:sp>
      <p:pic>
        <p:nvPicPr>
          <p:cNvPr id="3" name="Image 2" descr="Une image contenant invertébré, vermine, Macrophotographie, arthropode&#10;&#10;Description générée automatiquement">
            <a:extLst>
              <a:ext uri="{FF2B5EF4-FFF2-40B4-BE49-F238E27FC236}">
                <a16:creationId xmlns:a16="http://schemas.microsoft.com/office/drawing/2014/main" id="{5214061F-7267-2359-1D2F-73BB057264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6785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7199" y="2189009"/>
            <a:ext cx="501491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Invasive alien species are one of the 5 major drivers of biodiversity loss</a:t>
            </a:r>
          </a:p>
          <a:p>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a:p>
            <a:r>
              <a:rPr lang="en-GB" sz="1600" b="0" dirty="0">
                <a:effectLst/>
                <a:latin typeface="Helvetica" pitchFamily="2" charset="0"/>
                <a:ea typeface="Times New Roman" panose="02020603050405020304" pitchFamily="18" charset="0"/>
              </a:rPr>
              <a:t>Alien species are animals, plants, and other organisms that have been introduced by human activities to new regions</a:t>
            </a:r>
          </a:p>
          <a:p>
            <a:endParaRPr lang="en-GB" sz="1600" b="0" dirty="0">
              <a:latin typeface="Helvetica" pitchFamily="2" charset="0"/>
              <a:ea typeface="Times New Roman" panose="02020603050405020304" pitchFamily="18" charset="0"/>
            </a:endParaRPr>
          </a:p>
          <a:p>
            <a:r>
              <a:rPr lang="en-GB" sz="1600" b="0" dirty="0">
                <a:effectLst/>
                <a:latin typeface="Helvetica" pitchFamily="2" charset="0"/>
                <a:ea typeface="Times New Roman" panose="02020603050405020304" pitchFamily="18" charset="0"/>
              </a:rPr>
              <a:t>Invasive alien species are a subset of alien species, known to have established and spread with negative impacts on nature. Many invasive alien species also have impacts on </a:t>
            </a:r>
            <a:r>
              <a:rPr lang="en-US" sz="1600" b="0" dirty="0">
                <a:latin typeface="Helvetica" pitchFamily="2" charset="0"/>
                <a:ea typeface="Times New Roman" panose="02020603050405020304" pitchFamily="18" charset="0"/>
              </a:rPr>
              <a:t>people</a:t>
            </a:r>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a:extLst>
              <a:ext uri="{FF2B5EF4-FFF2-40B4-BE49-F238E27FC236}">
                <a16:creationId xmlns:a16="http://schemas.microsoft.com/office/drawing/2014/main" id="{7FA21B46-7AAC-7831-970F-26A25577F546}"/>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5705327" y="0"/>
            <a:ext cx="3438673" cy="5143500"/>
          </a:xfrm>
          <a:prstGeom prst="rect">
            <a:avLst/>
          </a:prstGeom>
          <a:effectLst/>
        </p:spPr>
      </p:pic>
    </p:spTree>
    <p:extLst>
      <p:ext uri="{BB962C8B-B14F-4D97-AF65-F5344CB8AC3E}">
        <p14:creationId xmlns:p14="http://schemas.microsoft.com/office/powerpoint/2010/main" val="319182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2.</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240029"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Findings of the report</a:t>
            </a:r>
          </a:p>
        </p:txBody>
      </p:sp>
      <p:pic>
        <p:nvPicPr>
          <p:cNvPr id="3" name="Image 2" descr="Une image contenant Graines et oléagineux, sol&#10;&#10;Description générée automatiquement">
            <a:extLst>
              <a:ext uri="{FF2B5EF4-FFF2-40B4-BE49-F238E27FC236}">
                <a16:creationId xmlns:a16="http://schemas.microsoft.com/office/drawing/2014/main" id="{84B57DBF-2378-E4A9-CD51-2534548D68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30007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3" y="1671591"/>
            <a:ext cx="470963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37,000 established alien species have been introduced by human activities worldwide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200 new alien species every year</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3,500 invasive alien species, with negative impacts on nature, and also on people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More than 2,300 invasive alien species are found on lands of Indigenous Peoples across all regions of Earth </a:t>
            </a:r>
          </a:p>
          <a:p>
            <a:pPr algn="l"/>
            <a:endParaRPr lang="en-GB" sz="2000" dirty="0">
              <a:solidFill>
                <a:srgbClr val="037473"/>
              </a:solidFill>
              <a:latin typeface="Helvetica" pitchFamily="2" charset="0"/>
              <a:cs typeface="Arial" panose="020B0604020202020204" pitchFamily="34" charset="0"/>
            </a:endParaRPr>
          </a:p>
          <a:p>
            <a:pPr algn="l"/>
            <a:endParaRPr lang="en-GB" sz="2000" dirty="0">
              <a:solidFill>
                <a:srgbClr val="037473"/>
              </a:solidFill>
              <a:latin typeface="Helvetica" pitchFamily="2" charset="0"/>
              <a:cs typeface="Arial" panose="020B0604020202020204" pitchFamily="34" charset="0"/>
            </a:endParaRPr>
          </a:p>
          <a:p>
            <a:pPr lvl="2">
              <a:buFont typeface="Wingdings" panose="05000000000000000000" pitchFamily="2" charset="2"/>
              <a:buChar char="§"/>
            </a:pPr>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4.png" descr="A diagram of different types of plants&#10;&#10;Description automatically generated">
            <a:extLst>
              <a:ext uri="{FF2B5EF4-FFF2-40B4-BE49-F238E27FC236}">
                <a16:creationId xmlns:a16="http://schemas.microsoft.com/office/drawing/2014/main" id="{C7D42588-4F70-592E-29FB-D2B646A680A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068919" y="1056097"/>
            <a:ext cx="3769798" cy="3787665"/>
          </a:xfrm>
          <a:prstGeom prst="rect">
            <a:avLst/>
          </a:prstGeom>
          <a:ln/>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512063"/>
            <a:ext cx="893872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and nature are threatened by invasive alien species in all regions of Earth </a:t>
            </a:r>
          </a:p>
        </p:txBody>
      </p:sp>
    </p:spTree>
    <p:extLst>
      <p:ext uri="{BB962C8B-B14F-4D97-AF65-F5344CB8AC3E}">
        <p14:creationId xmlns:p14="http://schemas.microsoft.com/office/powerpoint/2010/main" val="105896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4" y="1922500"/>
            <a:ext cx="478451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Although most countries (80%) have targets for the management of biological invasions within their national biodiversity strategies and action plans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83% of countries do not have national legislation or regulations directed specifically toward the prevention and control of invasive alien species.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Nearly half of all countries (45%) do not invest in management of invasive alien species</a:t>
            </a: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905366"/>
            <a:ext cx="904803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Current policies have been insufficient in managing biological invasions and preventing and controlling invasive alien species </a:t>
            </a:r>
          </a:p>
        </p:txBody>
      </p:sp>
      <p:pic>
        <p:nvPicPr>
          <p:cNvPr id="7" name="Picture 6" descr="A person holding a globe&#10;&#10;Description automatically generated">
            <a:extLst>
              <a:ext uri="{FF2B5EF4-FFF2-40B4-BE49-F238E27FC236}">
                <a16:creationId xmlns:a16="http://schemas.microsoft.com/office/drawing/2014/main" id="{349EC6B3-0758-2063-9AD3-BA5331F1CE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9594" y="2022595"/>
            <a:ext cx="3637288" cy="2424859"/>
          </a:xfrm>
          <a:prstGeom prst="rect">
            <a:avLst/>
          </a:prstGeom>
        </p:spPr>
      </p:pic>
    </p:spTree>
    <p:extLst>
      <p:ext uri="{BB962C8B-B14F-4D97-AF65-F5344CB8AC3E}">
        <p14:creationId xmlns:p14="http://schemas.microsoft.com/office/powerpoint/2010/main" val="250896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A green mountain with a tree on top&#10;&#10;Description automatically generated">
            <a:extLst>
              <a:ext uri="{FF2B5EF4-FFF2-40B4-BE49-F238E27FC236}">
                <a16:creationId xmlns:a16="http://schemas.microsoft.com/office/drawing/2014/main" id="{7F37D0AF-613E-CEB7-076D-028B79325B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573" y="1796585"/>
            <a:ext cx="2609088" cy="1956816"/>
          </a:xfrm>
          <a:prstGeom prst="rect">
            <a:avLst/>
          </a:prstGeom>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298717" y="639337"/>
            <a:ext cx="866660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nature?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0" y="3174467"/>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Change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ecosystems</a:t>
            </a:r>
          </a:p>
          <a:p>
            <a:pPr marL="403225" lvl="1"/>
            <a:endParaRPr lang="en-GB" sz="1600" b="1" dirty="0">
              <a:solidFill>
                <a:schemeClr val="bg1"/>
              </a:solidFill>
              <a:latin typeface="Arial" panose="020B0604020202020204" pitchFamily="34" charset="0"/>
              <a:cs typeface="Arial" panose="020B0604020202020204" pitchFamily="34" charset="0"/>
            </a:endParaRPr>
          </a:p>
          <a:p>
            <a:pPr marL="403225" lvl="1"/>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pic>
        <p:nvPicPr>
          <p:cNvPr id="13" name="Picture 12" descr="A close up of a fish&#10;&#10;Description automatically generated">
            <a:extLst>
              <a:ext uri="{FF2B5EF4-FFF2-40B4-BE49-F238E27FC236}">
                <a16:creationId xmlns:a16="http://schemas.microsoft.com/office/drawing/2014/main" id="{D057CC46-3B9D-377F-9722-FFB6F4357A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9370" y="1796585"/>
            <a:ext cx="2985670" cy="1958101"/>
          </a:xfrm>
          <a:prstGeom prst="rect">
            <a:avLst/>
          </a:prstGeom>
        </p:spPr>
      </p:pic>
      <p:pic>
        <p:nvPicPr>
          <p:cNvPr id="15" name="Picture 14" descr="A ladybugs on a leaf&#10;&#10;Description automatically generated">
            <a:extLst>
              <a:ext uri="{FF2B5EF4-FFF2-40B4-BE49-F238E27FC236}">
                <a16:creationId xmlns:a16="http://schemas.microsoft.com/office/drawing/2014/main" id="{8FB9D0A5-34CC-667F-3AB4-346EA88AC6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7276" y="1796585"/>
            <a:ext cx="2982321" cy="1986272"/>
          </a:xfrm>
          <a:prstGeom prst="rect">
            <a:avLst/>
          </a:prstGeom>
        </p:spPr>
      </p:pic>
      <p:sp>
        <p:nvSpPr>
          <p:cNvPr id="9" name="Text Placeholder 3">
            <a:extLst>
              <a:ext uri="{FF2B5EF4-FFF2-40B4-BE49-F238E27FC236}">
                <a16:creationId xmlns:a16="http://schemas.microsoft.com/office/drawing/2014/main" id="{20D24922-B045-0635-B669-A3330751B810}"/>
              </a:ext>
            </a:extLst>
          </p:cNvPr>
          <p:cNvSpPr txBox="1">
            <a:spLocks/>
          </p:cNvSpPr>
          <p:nvPr/>
        </p:nvSpPr>
        <p:spPr>
          <a:xfrm>
            <a:off x="2799033" y="3174466"/>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Predation and herbivory</a:t>
            </a: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1CA83452-3334-AD5F-BD5F-C0C58B5C556E}"/>
              </a:ext>
            </a:extLst>
          </p:cNvPr>
          <p:cNvSpPr txBox="1">
            <a:spLocks/>
          </p:cNvSpPr>
          <p:nvPr/>
        </p:nvSpPr>
        <p:spPr>
          <a:xfrm>
            <a:off x="5743015" y="3174466"/>
            <a:ext cx="347318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Compete with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native</a:t>
            </a:r>
            <a:r>
              <a:rPr lang="en-GB" sz="1600" b="1" dirty="0">
                <a:solidFill>
                  <a:schemeClr val="bg1"/>
                </a:solidFill>
                <a:latin typeface="Arial" panose="020B0604020202020204" pitchFamily="34" charset="0"/>
                <a:cs typeface="Arial" panose="020B0604020202020204" pitchFamily="34" charset="0"/>
              </a:rPr>
              <a:t> species</a:t>
            </a: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91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28603" y="884737"/>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people?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descr="A close-up of a mosquito&#10;&#10;Description automatically generated">
            <a:extLst>
              <a:ext uri="{FF2B5EF4-FFF2-40B4-BE49-F238E27FC236}">
                <a16:creationId xmlns:a16="http://schemas.microsoft.com/office/drawing/2014/main" id="{389B9CFF-DE1C-D482-502A-8ABB9B0FFE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7948" y="177698"/>
            <a:ext cx="2378300" cy="1585533"/>
          </a:xfrm>
          <a:prstGeom prst="rect">
            <a:avLst/>
          </a:prstGeom>
        </p:spPr>
      </p:pic>
      <p:pic>
        <p:nvPicPr>
          <p:cNvPr id="8" name="Picture 7" descr="A person holding a branch in front of a fire&#10;&#10;Description automatically generated">
            <a:extLst>
              <a:ext uri="{FF2B5EF4-FFF2-40B4-BE49-F238E27FC236}">
                <a16:creationId xmlns:a16="http://schemas.microsoft.com/office/drawing/2014/main" id="{8D4044E1-4BEC-CD47-1366-B33132EF55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7948" y="1807987"/>
            <a:ext cx="2378300" cy="1583985"/>
          </a:xfrm>
          <a:prstGeom prst="rect">
            <a:avLst/>
          </a:prstGeom>
        </p:spPr>
      </p:pic>
      <p:sp>
        <p:nvSpPr>
          <p:cNvPr id="12" name="TextBox 11">
            <a:extLst>
              <a:ext uri="{FF2B5EF4-FFF2-40B4-BE49-F238E27FC236}">
                <a16:creationId xmlns:a16="http://schemas.microsoft.com/office/drawing/2014/main" id="{A9DF8B9A-1027-4D88-6D13-794CEEB0D93C}"/>
              </a:ext>
            </a:extLst>
          </p:cNvPr>
          <p:cNvSpPr txBox="1"/>
          <p:nvPr/>
        </p:nvSpPr>
        <p:spPr>
          <a:xfrm>
            <a:off x="228603" y="1968628"/>
            <a:ext cx="5566864" cy="1815882"/>
          </a:xfrm>
          <a:prstGeom prst="rect">
            <a:avLst/>
          </a:prstGeom>
          <a:noFill/>
        </p:spPr>
        <p:txBody>
          <a:bodyPr wrap="square">
            <a:spAutoFit/>
          </a:bodyPr>
          <a:lstStyle/>
          <a:p>
            <a:r>
              <a:rPr lang="en-GB" sz="1600" dirty="0">
                <a:solidFill>
                  <a:srgbClr val="41510D"/>
                </a:solidFill>
                <a:latin typeface="Helvetica" pitchFamily="2" charset="0"/>
              </a:rPr>
              <a:t>Economies, food security, water security, human health and cultural identities are profoundly and negatively affected by invasive alien species </a:t>
            </a:r>
          </a:p>
          <a:p>
            <a:endParaRPr lang="en-GB" sz="1600" dirty="0">
              <a:solidFill>
                <a:srgbClr val="41510D"/>
              </a:solidFill>
              <a:latin typeface="Helvetica" pitchFamily="2" charset="0"/>
            </a:endParaRPr>
          </a:p>
          <a:p>
            <a:r>
              <a:rPr lang="en-GB" sz="1600" dirty="0">
                <a:solidFill>
                  <a:srgbClr val="41510D"/>
                </a:solidFill>
                <a:latin typeface="Helvetica" pitchFamily="2" charset="0"/>
              </a:rPr>
              <a:t>People with the greatest direct dependence on nature, including Indigenous Peoples and local communities, may be disproportionately affected by invasive alien species.</a:t>
            </a:r>
            <a:endParaRPr lang="en-US" sz="1600" dirty="0">
              <a:solidFill>
                <a:srgbClr val="41510D"/>
              </a:solidFill>
              <a:latin typeface="Helvetica" pitchFamily="2" charset="0"/>
            </a:endParaRPr>
          </a:p>
        </p:txBody>
      </p:sp>
      <p:pic>
        <p:nvPicPr>
          <p:cNvPr id="14" name="Picture 13" descr="A boat on a river&#10;&#10;Description automatically generated">
            <a:extLst>
              <a:ext uri="{FF2B5EF4-FFF2-40B4-BE49-F238E27FC236}">
                <a16:creationId xmlns:a16="http://schemas.microsoft.com/office/drawing/2014/main" id="{C7A5F84A-A71B-8649-4835-CACCEA1628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7946" y="3436731"/>
            <a:ext cx="2378301" cy="1559769"/>
          </a:xfrm>
          <a:prstGeom prst="rect">
            <a:avLst/>
          </a:prstGeom>
        </p:spPr>
      </p:pic>
    </p:spTree>
    <p:extLst>
      <p:ext uri="{BB962C8B-B14F-4D97-AF65-F5344CB8AC3E}">
        <p14:creationId xmlns:p14="http://schemas.microsoft.com/office/powerpoint/2010/main" val="312262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00577" y="458998"/>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A few numbers on impacts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grpSp>
        <p:nvGrpSpPr>
          <p:cNvPr id="18" name="Group 17">
            <a:extLst>
              <a:ext uri="{FF2B5EF4-FFF2-40B4-BE49-F238E27FC236}">
                <a16:creationId xmlns:a16="http://schemas.microsoft.com/office/drawing/2014/main" id="{537FAB4E-51AE-8A70-F501-45C715731046}"/>
              </a:ext>
            </a:extLst>
          </p:cNvPr>
          <p:cNvGrpSpPr/>
          <p:nvPr/>
        </p:nvGrpSpPr>
        <p:grpSpPr>
          <a:xfrm>
            <a:off x="200577" y="1275532"/>
            <a:ext cx="2339500" cy="3312626"/>
            <a:chOff x="-78937" y="1275532"/>
            <a:chExt cx="2339500" cy="3312626"/>
          </a:xfrm>
        </p:grpSpPr>
        <p:sp>
          <p:nvSpPr>
            <p:cNvPr id="3" name="Oval 2">
              <a:extLst>
                <a:ext uri="{FF2B5EF4-FFF2-40B4-BE49-F238E27FC236}">
                  <a16:creationId xmlns:a16="http://schemas.microsoft.com/office/drawing/2014/main" id="{878C13D7-6F5C-2584-F877-3701D2BC3CB4}"/>
                </a:ext>
              </a:extLst>
            </p:cNvPr>
            <p:cNvSpPr>
              <a:spLocks noChangeAspect="1"/>
            </p:cNvSpPr>
            <p:nvPr/>
          </p:nvSpPr>
          <p:spPr>
            <a:xfrm>
              <a:off x="313573" y="127553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60%</a:t>
              </a:r>
            </a:p>
          </p:txBody>
        </p:sp>
        <p:sp>
          <p:nvSpPr>
            <p:cNvPr id="13" name="TextBox 12">
              <a:extLst>
                <a:ext uri="{FF2B5EF4-FFF2-40B4-BE49-F238E27FC236}">
                  <a16:creationId xmlns:a16="http://schemas.microsoft.com/office/drawing/2014/main" id="{E2A404F5-ECB4-8AD2-3BAD-57693B5FD3F2}"/>
                </a:ext>
              </a:extLst>
            </p:cNvPr>
            <p:cNvSpPr txBox="1"/>
            <p:nvPr/>
          </p:nvSpPr>
          <p:spPr>
            <a:xfrm>
              <a:off x="-78937" y="2833832"/>
              <a:ext cx="2339500" cy="1754326"/>
            </a:xfrm>
            <a:prstGeom prst="rect">
              <a:avLst/>
            </a:prstGeom>
            <a:noFill/>
          </p:spPr>
          <p:txBody>
            <a:bodyPr wrap="square">
              <a:spAutoFit/>
            </a:bodyPr>
            <a:lstStyle/>
            <a:p>
              <a:pPr algn="ctr"/>
              <a:r>
                <a:rPr lang="en-US" sz="1800" dirty="0">
                  <a:solidFill>
                    <a:srgbClr val="41510D"/>
                  </a:solidFill>
                  <a:latin typeface="Helvetica" pitchFamily="2" charset="0"/>
                </a:rPr>
                <a:t>of </a:t>
              </a:r>
              <a:r>
                <a:rPr lang="en-US" sz="1800" dirty="0">
                  <a:solidFill>
                    <a:srgbClr val="C00000"/>
                  </a:solidFill>
                  <a:latin typeface="Helvetica" pitchFamily="2" charset="0"/>
                </a:rPr>
                <a:t>global species extinctions </a:t>
              </a:r>
              <a:r>
                <a:rPr lang="en-US" sz="1800" dirty="0">
                  <a:solidFill>
                    <a:srgbClr val="41510D"/>
                  </a:solidFill>
                  <a:latin typeface="Helvetica" pitchFamily="2" charset="0"/>
                </a:rPr>
                <a:t>have been caused, solely or alongside other drivers, by invasive alien species</a:t>
              </a:r>
            </a:p>
          </p:txBody>
        </p:sp>
      </p:grpSp>
      <p:grpSp>
        <p:nvGrpSpPr>
          <p:cNvPr id="19" name="Group 18">
            <a:extLst>
              <a:ext uri="{FF2B5EF4-FFF2-40B4-BE49-F238E27FC236}">
                <a16:creationId xmlns:a16="http://schemas.microsoft.com/office/drawing/2014/main" id="{A623DEF2-6240-9FD0-CB38-D4BFE8170D65}"/>
              </a:ext>
            </a:extLst>
          </p:cNvPr>
          <p:cNvGrpSpPr/>
          <p:nvPr/>
        </p:nvGrpSpPr>
        <p:grpSpPr>
          <a:xfrm>
            <a:off x="2664777" y="1280352"/>
            <a:ext cx="2193602" cy="2764826"/>
            <a:chOff x="2398326" y="1269335"/>
            <a:chExt cx="2193602" cy="2764826"/>
          </a:xfrm>
        </p:grpSpPr>
        <p:sp>
          <p:nvSpPr>
            <p:cNvPr id="5" name="Oval 4">
              <a:extLst>
                <a:ext uri="{FF2B5EF4-FFF2-40B4-BE49-F238E27FC236}">
                  <a16:creationId xmlns:a16="http://schemas.microsoft.com/office/drawing/2014/main" id="{08D59658-1B93-FBE1-6F86-1CFF2C1EE4FC}"/>
                </a:ext>
              </a:extLst>
            </p:cNvPr>
            <p:cNvSpPr>
              <a:spLocks noChangeAspect="1"/>
            </p:cNvSpPr>
            <p:nvPr/>
          </p:nvSpPr>
          <p:spPr>
            <a:xfrm>
              <a:off x="2714963" y="1269335"/>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&gt;$423 billion</a:t>
              </a:r>
            </a:p>
          </p:txBody>
        </p:sp>
        <p:sp>
          <p:nvSpPr>
            <p:cNvPr id="16" name="TextBox 15">
              <a:extLst>
                <a:ext uri="{FF2B5EF4-FFF2-40B4-BE49-F238E27FC236}">
                  <a16:creationId xmlns:a16="http://schemas.microsoft.com/office/drawing/2014/main" id="{A43ED2D8-4EE5-9179-38BE-16FFD27C8C34}"/>
                </a:ext>
              </a:extLst>
            </p:cNvPr>
            <p:cNvSpPr txBox="1"/>
            <p:nvPr/>
          </p:nvSpPr>
          <p:spPr>
            <a:xfrm>
              <a:off x="2398326" y="2833832"/>
              <a:ext cx="2193602" cy="1200329"/>
            </a:xfrm>
            <a:prstGeom prst="rect">
              <a:avLst/>
            </a:prstGeom>
            <a:noFill/>
          </p:spPr>
          <p:txBody>
            <a:bodyPr wrap="square">
              <a:spAutoFit/>
            </a:bodyPr>
            <a:lstStyle/>
            <a:p>
              <a:pPr algn="ctr"/>
              <a:r>
                <a:rPr lang="en-GB" dirty="0">
                  <a:solidFill>
                    <a:srgbClr val="41510D"/>
                  </a:solidFill>
                  <a:latin typeface="Helvetica" pitchFamily="2" charset="0"/>
                </a:rPr>
                <a:t>i</a:t>
              </a:r>
              <a:r>
                <a:rPr lang="en-GB" sz="1800" dirty="0">
                  <a:solidFill>
                    <a:srgbClr val="41510D"/>
                  </a:solidFill>
                  <a:latin typeface="Helvetica" pitchFamily="2" charset="0"/>
                </a:rPr>
                <a:t>s the estimated </a:t>
              </a:r>
              <a:r>
                <a:rPr lang="en-GB" sz="1800" dirty="0">
                  <a:solidFill>
                    <a:srgbClr val="C00000"/>
                  </a:solidFill>
                  <a:latin typeface="Helvetica" pitchFamily="2" charset="0"/>
                </a:rPr>
                <a:t>global annual costs </a:t>
              </a:r>
              <a:r>
                <a:rPr lang="en-GB" sz="1800" dirty="0">
                  <a:solidFill>
                    <a:srgbClr val="41510D"/>
                  </a:solidFill>
                  <a:latin typeface="Helvetica" pitchFamily="2" charset="0"/>
                </a:rPr>
                <a:t>of biological invasions in 2019.</a:t>
              </a:r>
              <a:r>
                <a:rPr lang="en-US" sz="1800" dirty="0">
                  <a:solidFill>
                    <a:srgbClr val="41510D"/>
                  </a:solidFill>
                  <a:latin typeface="Helvetica" pitchFamily="2" charset="0"/>
                </a:rPr>
                <a:t> </a:t>
              </a:r>
            </a:p>
          </p:txBody>
        </p:sp>
      </p:grpSp>
      <p:grpSp>
        <p:nvGrpSpPr>
          <p:cNvPr id="20" name="Group 19">
            <a:extLst>
              <a:ext uri="{FF2B5EF4-FFF2-40B4-BE49-F238E27FC236}">
                <a16:creationId xmlns:a16="http://schemas.microsoft.com/office/drawing/2014/main" id="{A9F4D0D7-87F3-DF14-8863-D20BC006D542}"/>
              </a:ext>
            </a:extLst>
          </p:cNvPr>
          <p:cNvGrpSpPr/>
          <p:nvPr/>
        </p:nvGrpSpPr>
        <p:grpSpPr>
          <a:xfrm>
            <a:off x="4983079" y="1279352"/>
            <a:ext cx="2193602" cy="2747289"/>
            <a:chOff x="4785775" y="1279352"/>
            <a:chExt cx="2193602" cy="2747289"/>
          </a:xfrm>
        </p:grpSpPr>
        <p:sp>
          <p:nvSpPr>
            <p:cNvPr id="7" name="Oval 6">
              <a:extLst>
                <a:ext uri="{FF2B5EF4-FFF2-40B4-BE49-F238E27FC236}">
                  <a16:creationId xmlns:a16="http://schemas.microsoft.com/office/drawing/2014/main" id="{32EF3835-4FC3-E5A8-0D0F-5E5CE404E2D3}"/>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85%</a:t>
              </a:r>
            </a:p>
          </p:txBody>
        </p:sp>
        <p:sp>
          <p:nvSpPr>
            <p:cNvPr id="17" name="TextBox 16">
              <a:extLst>
                <a:ext uri="{FF2B5EF4-FFF2-40B4-BE49-F238E27FC236}">
                  <a16:creationId xmlns:a16="http://schemas.microsoft.com/office/drawing/2014/main" id="{3CD22337-9D1F-D8F6-034B-46B0E4FA1452}"/>
                </a:ext>
              </a:extLst>
            </p:cNvPr>
            <p:cNvSpPr txBox="1"/>
            <p:nvPr/>
          </p:nvSpPr>
          <p:spPr>
            <a:xfrm>
              <a:off x="4785775" y="2826312"/>
              <a:ext cx="2193602" cy="1200329"/>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 </a:t>
              </a:r>
              <a:r>
                <a:rPr lang="en-US" sz="1800" dirty="0">
                  <a:solidFill>
                    <a:srgbClr val="41510D"/>
                  </a:solidFill>
                  <a:latin typeface="Helvetica" pitchFamily="2" charset="0"/>
                </a:rPr>
                <a:t>and </a:t>
              </a:r>
              <a:r>
                <a:rPr lang="en-US" sz="1800" dirty="0">
                  <a:solidFill>
                    <a:srgbClr val="C00000"/>
                  </a:solidFill>
                  <a:latin typeface="Helvetica" pitchFamily="2" charset="0"/>
                </a:rPr>
                <a:t>good quality of life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grpSp>
        <p:nvGrpSpPr>
          <p:cNvPr id="21" name="Group 20">
            <a:extLst>
              <a:ext uri="{FF2B5EF4-FFF2-40B4-BE49-F238E27FC236}">
                <a16:creationId xmlns:a16="http://schemas.microsoft.com/office/drawing/2014/main" id="{AD0EAEE6-461B-649B-1D33-06AF0BA1A293}"/>
              </a:ext>
            </a:extLst>
          </p:cNvPr>
          <p:cNvGrpSpPr/>
          <p:nvPr/>
        </p:nvGrpSpPr>
        <p:grpSpPr>
          <a:xfrm>
            <a:off x="7301380" y="1286872"/>
            <a:ext cx="1780612" cy="3024288"/>
            <a:chOff x="5012986" y="1279352"/>
            <a:chExt cx="1780612" cy="3024288"/>
          </a:xfrm>
        </p:grpSpPr>
        <p:sp>
          <p:nvSpPr>
            <p:cNvPr id="22" name="Oval 21">
              <a:extLst>
                <a:ext uri="{FF2B5EF4-FFF2-40B4-BE49-F238E27FC236}">
                  <a16:creationId xmlns:a16="http://schemas.microsoft.com/office/drawing/2014/main" id="{E9047116-F13D-C85D-5853-0D84CC4AB2BF}"/>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80%</a:t>
              </a:r>
            </a:p>
          </p:txBody>
        </p:sp>
        <p:sp>
          <p:nvSpPr>
            <p:cNvPr id="23" name="TextBox 22">
              <a:extLst>
                <a:ext uri="{FF2B5EF4-FFF2-40B4-BE49-F238E27FC236}">
                  <a16:creationId xmlns:a16="http://schemas.microsoft.com/office/drawing/2014/main" id="{05674342-F365-4839-4EDD-CB7893CB4884}"/>
                </a:ext>
              </a:extLst>
            </p:cNvPr>
            <p:cNvSpPr txBox="1"/>
            <p:nvPr/>
          </p:nvSpPr>
          <p:spPr>
            <a:xfrm>
              <a:off x="5012986" y="2826312"/>
              <a:ext cx="1780612" cy="1477328"/>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nature’s contributions to people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spTree>
    <p:extLst>
      <p:ext uri="{BB962C8B-B14F-4D97-AF65-F5344CB8AC3E}">
        <p14:creationId xmlns:p14="http://schemas.microsoft.com/office/powerpoint/2010/main" val="213629278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2587</TotalTime>
  <Words>1018</Words>
  <Application>Microsoft Office PowerPoint</Application>
  <PresentationFormat>On-screen Show (16:9)</PresentationFormat>
  <Paragraphs>159</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Campton</vt:lpstr>
      <vt:lpstr>Helvetica</vt:lpstr>
      <vt:lpstr>Wingdings</vt:lpstr>
      <vt:lpstr>Thème Office</vt:lpstr>
      <vt:lpstr>PowerPoint Presentation</vt:lpstr>
      <vt:lpstr>What are invasive alien species?</vt:lpstr>
      <vt:lpstr>PowerPoint Presentation</vt:lpstr>
      <vt:lpstr>Findings of the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Expected impacts of the Report</vt:lpstr>
      <vt:lpstr>PowerPoint Presentation</vt:lpstr>
      <vt:lpstr>PowerPoint Presentation</vt:lpstr>
      <vt:lpstr>Assessment process</vt:lpstr>
      <vt:lpstr>PowerPoint Presentation</vt:lpstr>
      <vt:lpstr>PowerPoint Presentation</vt:lpstr>
      <vt:lpstr>PowerPoint Presentation</vt:lpstr>
      <vt:lpstr>Point X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Event/subject Title Here Event/Subject Subtitle Here   VENUE AND DATE HERE __________</dc:title>
  <dc:creator>Maro Haas</dc:creator>
  <cp:lastModifiedBy>Robert</cp:lastModifiedBy>
  <cp:revision>46</cp:revision>
  <dcterms:created xsi:type="dcterms:W3CDTF">2021-12-06T16:36:41Z</dcterms:created>
  <dcterms:modified xsi:type="dcterms:W3CDTF">2023-09-19T08:55:38Z</dcterms:modified>
</cp:coreProperties>
</file>